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324" r:id="rId2"/>
    <p:sldId id="336" r:id="rId3"/>
    <p:sldId id="322" r:id="rId4"/>
    <p:sldId id="274" r:id="rId5"/>
    <p:sldId id="275" r:id="rId6"/>
    <p:sldId id="276" r:id="rId7"/>
    <p:sldId id="277" r:id="rId8"/>
    <p:sldId id="278" r:id="rId9"/>
    <p:sldId id="334" r:id="rId10"/>
    <p:sldId id="306" r:id="rId11"/>
    <p:sldId id="302" r:id="rId12"/>
    <p:sldId id="266" r:id="rId13"/>
    <p:sldId id="333" r:id="rId14"/>
    <p:sldId id="337" r:id="rId15"/>
    <p:sldId id="335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" id="{91A56D98-8908-4923-8D74-4DC042B53892}">
          <p14:sldIdLst>
            <p14:sldId id="324"/>
            <p14:sldId id="336"/>
            <p14:sldId id="322"/>
          </p14:sldIdLst>
        </p14:section>
        <p14:section name="Deciding Development Priorities" id="{73498150-BD1A-4624-9C71-58F62408BDA4}">
          <p14:sldIdLst>
            <p14:sldId id="274"/>
            <p14:sldId id="275"/>
            <p14:sldId id="276"/>
            <p14:sldId id="277"/>
            <p14:sldId id="278"/>
            <p14:sldId id="334"/>
          </p14:sldIdLst>
        </p14:section>
        <p14:section name="Why learn?" id="{E4311D61-A750-4BCA-84CD-D79F1551642C}">
          <p14:sldIdLst>
            <p14:sldId id="306"/>
          </p14:sldIdLst>
        </p14:section>
        <p14:section name="How we learn effectively" id="{E92D058D-AB28-4238-BB9E-29689A1BC5D2}">
          <p14:sldIdLst>
            <p14:sldId id="302"/>
            <p14:sldId id="266"/>
            <p14:sldId id="333"/>
            <p14:sldId id="337"/>
            <p14:sldId id="33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CB0B8"/>
    <a:srgbClr val="FF6600"/>
    <a:srgbClr val="0033CC"/>
    <a:srgbClr val="9933FF"/>
    <a:srgbClr val="CC0099"/>
    <a:srgbClr val="30C3CA"/>
    <a:srgbClr val="208388"/>
    <a:srgbClr val="0066FF"/>
    <a:srgbClr val="33CCCC"/>
    <a:srgbClr val="F270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A0266A0-7E75-48F5-A72A-C399A1CCD049}" v="6" dt="2026-02-02T12:45:16.51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77203" autoAdjust="0"/>
  </p:normalViewPr>
  <p:slideViewPr>
    <p:cSldViewPr snapToGrid="0">
      <p:cViewPr varScale="1">
        <p:scale>
          <a:sx n="86" d="100"/>
          <a:sy n="86" d="100"/>
        </p:scale>
        <p:origin x="1416" y="3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26" Type="http://schemas.openxmlformats.org/officeDocument/2006/relationships/customXml" Target="../customXml/item3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en Lamb" userId="952686ac-40c9-4a72-af22-9230e46b6cc5" providerId="ADAL" clId="{62E6BB17-21FE-4472-B8E4-66AACB109F08}"/>
    <pc:docChg chg="undo custSel addSld delSld modSld sldOrd addSection delSection modSection">
      <pc:chgData name="Helen Lamb" userId="952686ac-40c9-4a72-af22-9230e46b6cc5" providerId="ADAL" clId="{62E6BB17-21FE-4472-B8E4-66AACB109F08}" dt="2026-02-02T14:56:27.560" v="1416" actId="6549"/>
      <pc:docMkLst>
        <pc:docMk/>
      </pc:docMkLst>
      <pc:sldChg chg="ord modNotesTx">
        <pc:chgData name="Helen Lamb" userId="952686ac-40c9-4a72-af22-9230e46b6cc5" providerId="ADAL" clId="{62E6BB17-21FE-4472-B8E4-66AACB109F08}" dt="2026-02-02T14:56:27.560" v="1416" actId="6549"/>
        <pc:sldMkLst>
          <pc:docMk/>
          <pc:sldMk cId="4118872437" sldId="266"/>
        </pc:sldMkLst>
      </pc:sldChg>
      <pc:sldChg chg="modSp mod">
        <pc:chgData name="Helen Lamb" userId="952686ac-40c9-4a72-af22-9230e46b6cc5" providerId="ADAL" clId="{62E6BB17-21FE-4472-B8E4-66AACB109F08}" dt="2026-01-12T18:06:30.528" v="13" actId="20577"/>
        <pc:sldMkLst>
          <pc:docMk/>
          <pc:sldMk cId="107894751" sldId="274"/>
        </pc:sldMkLst>
        <pc:spChg chg="mod">
          <ac:chgData name="Helen Lamb" userId="952686ac-40c9-4a72-af22-9230e46b6cc5" providerId="ADAL" clId="{62E6BB17-21FE-4472-B8E4-66AACB109F08}" dt="2026-01-12T18:06:30.528" v="13" actId="20577"/>
          <ac:spMkLst>
            <pc:docMk/>
            <pc:sldMk cId="107894751" sldId="274"/>
            <ac:spMk id="17" creationId="{66FD561D-18F5-4504-9355-67379F46BAA7}"/>
          </ac:spMkLst>
        </pc:spChg>
      </pc:sldChg>
      <pc:sldChg chg="modSp mod">
        <pc:chgData name="Helen Lamb" userId="952686ac-40c9-4a72-af22-9230e46b6cc5" providerId="ADAL" clId="{62E6BB17-21FE-4472-B8E4-66AACB109F08}" dt="2026-01-12T18:13:09.665" v="318" actId="20577"/>
        <pc:sldMkLst>
          <pc:docMk/>
          <pc:sldMk cId="2808130311" sldId="275"/>
        </pc:sldMkLst>
        <pc:spChg chg="mod">
          <ac:chgData name="Helen Lamb" userId="952686ac-40c9-4a72-af22-9230e46b6cc5" providerId="ADAL" clId="{62E6BB17-21FE-4472-B8E4-66AACB109F08}" dt="2026-01-12T18:13:09.665" v="318" actId="20577"/>
          <ac:spMkLst>
            <pc:docMk/>
            <pc:sldMk cId="2808130311" sldId="275"/>
            <ac:spMk id="17" creationId="{66FD561D-18F5-4504-9355-67379F46BAA7}"/>
          </ac:spMkLst>
        </pc:spChg>
      </pc:sldChg>
      <pc:sldChg chg="modSp mod ord">
        <pc:chgData name="Helen Lamb" userId="952686ac-40c9-4a72-af22-9230e46b6cc5" providerId="ADAL" clId="{62E6BB17-21FE-4472-B8E4-66AACB109F08}" dt="2026-01-30T17:48:49.034" v="1134" actId="20577"/>
        <pc:sldMkLst>
          <pc:docMk/>
          <pc:sldMk cId="2994416506" sldId="277"/>
        </pc:sldMkLst>
        <pc:spChg chg="mod">
          <ac:chgData name="Helen Lamb" userId="952686ac-40c9-4a72-af22-9230e46b6cc5" providerId="ADAL" clId="{62E6BB17-21FE-4472-B8E4-66AACB109F08}" dt="2026-01-30T17:48:49.034" v="1134" actId="20577"/>
          <ac:spMkLst>
            <pc:docMk/>
            <pc:sldMk cId="2994416506" sldId="277"/>
            <ac:spMk id="8" creationId="{7D615272-2A56-4956-A1AB-BFA0FD2995E2}"/>
          </ac:spMkLst>
        </pc:spChg>
      </pc:sldChg>
      <pc:sldChg chg="ord modNotesTx">
        <pc:chgData name="Helen Lamb" userId="952686ac-40c9-4a72-af22-9230e46b6cc5" providerId="ADAL" clId="{62E6BB17-21FE-4472-B8E4-66AACB109F08}" dt="2026-02-02T14:56:13.963" v="1414" actId="6549"/>
        <pc:sldMkLst>
          <pc:docMk/>
          <pc:sldMk cId="845073255" sldId="278"/>
        </pc:sldMkLst>
      </pc:sldChg>
      <pc:sldChg chg="modSp mod ord modNotesTx">
        <pc:chgData name="Helen Lamb" userId="952686ac-40c9-4a72-af22-9230e46b6cc5" providerId="ADAL" clId="{62E6BB17-21FE-4472-B8E4-66AACB109F08}" dt="2026-02-02T14:56:23.240" v="1415" actId="6549"/>
        <pc:sldMkLst>
          <pc:docMk/>
          <pc:sldMk cId="568991937" sldId="302"/>
        </pc:sldMkLst>
        <pc:spChg chg="mod">
          <ac:chgData name="Helen Lamb" userId="952686ac-40c9-4a72-af22-9230e46b6cc5" providerId="ADAL" clId="{62E6BB17-21FE-4472-B8E4-66AACB109F08}" dt="2026-01-12T18:13:51.560" v="319" actId="207"/>
          <ac:spMkLst>
            <pc:docMk/>
            <pc:sldMk cId="568991937" sldId="302"/>
            <ac:spMk id="6" creationId="{DADD8ECF-BCB4-451F-9CA1-2A54394F8B04}"/>
          </ac:spMkLst>
        </pc:spChg>
      </pc:sldChg>
      <pc:sldChg chg="addSp delSp modSp mod ord">
        <pc:chgData name="Helen Lamb" userId="952686ac-40c9-4a72-af22-9230e46b6cc5" providerId="ADAL" clId="{62E6BB17-21FE-4472-B8E4-66AACB109F08}" dt="2026-02-02T12:45:25.426" v="1410"/>
        <pc:sldMkLst>
          <pc:docMk/>
          <pc:sldMk cId="3009426741" sldId="306"/>
        </pc:sldMkLst>
        <pc:spChg chg="add del mod">
          <ac:chgData name="Helen Lamb" userId="952686ac-40c9-4a72-af22-9230e46b6cc5" providerId="ADAL" clId="{62E6BB17-21FE-4472-B8E4-66AACB109F08}" dt="2026-01-30T17:54:29.826" v="1404" actId="20577"/>
          <ac:spMkLst>
            <pc:docMk/>
            <pc:sldMk cId="3009426741" sldId="306"/>
            <ac:spMk id="3" creationId="{96DD8162-DFC5-0E1B-4FA8-32C14FA47CF8}"/>
          </ac:spMkLst>
        </pc:spChg>
        <pc:spChg chg="mod">
          <ac:chgData name="Helen Lamb" userId="952686ac-40c9-4a72-af22-9230e46b6cc5" providerId="ADAL" clId="{62E6BB17-21FE-4472-B8E4-66AACB109F08}" dt="2026-01-12T18:21:43.610" v="969" actId="1076"/>
          <ac:spMkLst>
            <pc:docMk/>
            <pc:sldMk cId="3009426741" sldId="306"/>
            <ac:spMk id="8" creationId="{7D615272-2A56-4956-A1AB-BFA0FD2995E2}"/>
          </ac:spMkLst>
        </pc:spChg>
        <pc:picChg chg="mod">
          <ac:chgData name="Helen Lamb" userId="952686ac-40c9-4a72-af22-9230e46b6cc5" providerId="ADAL" clId="{62E6BB17-21FE-4472-B8E4-66AACB109F08}" dt="2026-01-30T17:52:11.225" v="1329" actId="1076"/>
          <ac:picMkLst>
            <pc:docMk/>
            <pc:sldMk cId="3009426741" sldId="306"/>
            <ac:picMk id="6146" creationId="{BD6CDE58-294C-4E76-977E-DD9FEB43067C}"/>
          </ac:picMkLst>
        </pc:picChg>
      </pc:sldChg>
      <pc:sldChg chg="addSp delSp modSp mod">
        <pc:chgData name="Helen Lamb" userId="952686ac-40c9-4a72-af22-9230e46b6cc5" providerId="ADAL" clId="{62E6BB17-21FE-4472-B8E4-66AACB109F08}" dt="2026-02-02T12:45:16.643" v="1408" actId="27636"/>
        <pc:sldMkLst>
          <pc:docMk/>
          <pc:sldMk cId="722277158" sldId="322"/>
        </pc:sldMkLst>
        <pc:spChg chg="mod">
          <ac:chgData name="Helen Lamb" userId="952686ac-40c9-4a72-af22-9230e46b6cc5" providerId="ADAL" clId="{62E6BB17-21FE-4472-B8E4-66AACB109F08}" dt="2026-02-02T12:45:16.643" v="1408" actId="27636"/>
          <ac:spMkLst>
            <pc:docMk/>
            <pc:sldMk cId="722277158" sldId="322"/>
            <ac:spMk id="3" creationId="{7A377E9D-EB14-C18C-7010-E13369E1C787}"/>
          </ac:spMkLst>
        </pc:spChg>
        <pc:picChg chg="add mod">
          <ac:chgData name="Helen Lamb" userId="952686ac-40c9-4a72-af22-9230e46b6cc5" providerId="ADAL" clId="{62E6BB17-21FE-4472-B8E4-66AACB109F08}" dt="2026-01-12T18:11:24.575" v="249"/>
          <ac:picMkLst>
            <pc:docMk/>
            <pc:sldMk cId="722277158" sldId="322"/>
            <ac:picMk id="4" creationId="{EBF255DC-78FC-6092-FE07-BFC90D4B47D2}"/>
          </ac:picMkLst>
        </pc:picChg>
      </pc:sldChg>
      <pc:sldChg chg="modSp mod ord">
        <pc:chgData name="Helen Lamb" userId="952686ac-40c9-4a72-af22-9230e46b6cc5" providerId="ADAL" clId="{62E6BB17-21FE-4472-B8E4-66AACB109F08}" dt="2026-01-12T18:21:09.646" v="955"/>
        <pc:sldMkLst>
          <pc:docMk/>
          <pc:sldMk cId="3271841456" sldId="333"/>
        </pc:sldMkLst>
        <pc:spChg chg="mod">
          <ac:chgData name="Helen Lamb" userId="952686ac-40c9-4a72-af22-9230e46b6cc5" providerId="ADAL" clId="{62E6BB17-21FE-4472-B8E4-66AACB109F08}" dt="2026-01-12T18:09:51.135" v="188" actId="20577"/>
          <ac:spMkLst>
            <pc:docMk/>
            <pc:sldMk cId="3271841456" sldId="333"/>
            <ac:spMk id="2" creationId="{5F82830E-FB82-BDD2-0422-DBB951AE691A}"/>
          </ac:spMkLst>
        </pc:spChg>
      </pc:sldChg>
      <pc:sldChg chg="ord">
        <pc:chgData name="Helen Lamb" userId="952686ac-40c9-4a72-af22-9230e46b6cc5" providerId="ADAL" clId="{62E6BB17-21FE-4472-B8E4-66AACB109F08}" dt="2026-01-12T18:14:48.438" v="324"/>
        <pc:sldMkLst>
          <pc:docMk/>
          <pc:sldMk cId="1902341649" sldId="334"/>
        </pc:sldMkLst>
      </pc:sldChg>
      <pc:sldChg chg="addSp delSp modSp mod ord">
        <pc:chgData name="Helen Lamb" userId="952686ac-40c9-4a72-af22-9230e46b6cc5" providerId="ADAL" clId="{62E6BB17-21FE-4472-B8E4-66AACB109F08}" dt="2026-01-12T18:11:52.857" v="267" actId="14"/>
        <pc:sldMkLst>
          <pc:docMk/>
          <pc:sldMk cId="539189739" sldId="336"/>
        </pc:sldMkLst>
        <pc:spChg chg="mod">
          <ac:chgData name="Helen Lamb" userId="952686ac-40c9-4a72-af22-9230e46b6cc5" providerId="ADAL" clId="{62E6BB17-21FE-4472-B8E4-66AACB109F08}" dt="2026-01-12T18:10:48.292" v="208" actId="20577"/>
          <ac:spMkLst>
            <pc:docMk/>
            <pc:sldMk cId="539189739" sldId="336"/>
            <ac:spMk id="2" creationId="{FEA2A033-DD2D-493D-EE4C-4DC8BA8CEE60}"/>
          </ac:spMkLst>
        </pc:spChg>
        <pc:spChg chg="mod">
          <ac:chgData name="Helen Lamb" userId="952686ac-40c9-4a72-af22-9230e46b6cc5" providerId="ADAL" clId="{62E6BB17-21FE-4472-B8E4-66AACB109F08}" dt="2026-01-12T18:11:52.857" v="267" actId="14"/>
          <ac:spMkLst>
            <pc:docMk/>
            <pc:sldMk cId="539189739" sldId="336"/>
            <ac:spMk id="3" creationId="{E243980C-181B-EF9C-A11C-89BC0E395C69}"/>
          </ac:spMkLst>
        </pc:spChg>
        <pc:picChg chg="add mod">
          <ac:chgData name="Helen Lamb" userId="952686ac-40c9-4a72-af22-9230e46b6cc5" providerId="ADAL" clId="{62E6BB17-21FE-4472-B8E4-66AACB109F08}" dt="2026-01-12T18:11:49.559" v="266" actId="1076"/>
          <ac:picMkLst>
            <pc:docMk/>
            <pc:sldMk cId="539189739" sldId="336"/>
            <ac:picMk id="5" creationId="{DEF25CDD-5D20-E284-7FF8-10EBBCC37B42}"/>
          </ac:picMkLst>
        </pc:picChg>
      </pc:sldChg>
      <pc:sldChg chg="addSp delSp modSp add mod">
        <pc:chgData name="Helen Lamb" userId="952686ac-40c9-4a72-af22-9230e46b6cc5" providerId="ADAL" clId="{62E6BB17-21FE-4472-B8E4-66AACB109F08}" dt="2026-01-12T18:20:59.185" v="953" actId="1076"/>
        <pc:sldMkLst>
          <pc:docMk/>
          <pc:sldMk cId="1827140454" sldId="337"/>
        </pc:sldMkLst>
        <pc:spChg chg="mod">
          <ac:chgData name="Helen Lamb" userId="952686ac-40c9-4a72-af22-9230e46b6cc5" providerId="ADAL" clId="{62E6BB17-21FE-4472-B8E4-66AACB109F08}" dt="2026-01-12T18:15:25.159" v="339" actId="20577"/>
          <ac:spMkLst>
            <pc:docMk/>
            <pc:sldMk cId="1827140454" sldId="337"/>
            <ac:spMk id="2" creationId="{E84B38A2-4FF8-0EEB-117B-C793D4AE7E0E}"/>
          </ac:spMkLst>
        </pc:spChg>
        <pc:spChg chg="mod">
          <ac:chgData name="Helen Lamb" userId="952686ac-40c9-4a72-af22-9230e46b6cc5" providerId="ADAL" clId="{62E6BB17-21FE-4472-B8E4-66AACB109F08}" dt="2026-01-12T18:20:44.476" v="950" actId="14100"/>
          <ac:spMkLst>
            <pc:docMk/>
            <pc:sldMk cId="1827140454" sldId="337"/>
            <ac:spMk id="3" creationId="{95D76D45-3058-7E8D-706F-4C6EDF238B66}"/>
          </ac:spMkLst>
        </pc:spChg>
        <pc:picChg chg="add mod">
          <ac:chgData name="Helen Lamb" userId="952686ac-40c9-4a72-af22-9230e46b6cc5" providerId="ADAL" clId="{62E6BB17-21FE-4472-B8E4-66AACB109F08}" dt="2026-01-12T18:20:59.185" v="953" actId="1076"/>
          <ac:picMkLst>
            <pc:docMk/>
            <pc:sldMk cId="1827140454" sldId="337"/>
            <ac:picMk id="4" creationId="{BF60889D-8FDA-5F7B-BE94-0820F67B8CEC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A89B0C-D657-40DE-B75D-ABDE6C5639FE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6E94D9CB-6BF3-496B-8DCB-E36F08BB8FFD}">
      <dgm:prSet phldrT="[Text]" custT="1"/>
      <dgm:spPr>
        <a:solidFill>
          <a:srgbClr val="2CB0B8">
            <a:alpha val="38039"/>
          </a:srgbClr>
        </a:solidFill>
      </dgm:spPr>
      <dgm:t>
        <a:bodyPr/>
        <a:lstStyle/>
        <a:p>
          <a:r>
            <a:rPr lang="en-US" sz="2300" b="1" dirty="0">
              <a:solidFill>
                <a:srgbClr val="2CB0B8"/>
              </a:solidFill>
            </a:rPr>
            <a:t>10% - Education: </a:t>
          </a:r>
          <a:r>
            <a:rPr lang="en-US" sz="2000" dirty="0">
              <a:solidFill>
                <a:srgbClr val="2CB0B8"/>
              </a:solidFill>
            </a:rPr>
            <a:t>learning from teaching</a:t>
          </a:r>
          <a:endParaRPr lang="en-US" sz="2300" dirty="0">
            <a:solidFill>
              <a:srgbClr val="2CB0B8"/>
            </a:solidFill>
          </a:endParaRPr>
        </a:p>
      </dgm:t>
    </dgm:pt>
    <dgm:pt modelId="{9F396E00-25AE-448D-86DF-5A4E7B9D0A46}" type="parTrans" cxnId="{1B0FC1BA-03EF-47FE-A10A-25FE43FF7A76}">
      <dgm:prSet/>
      <dgm:spPr/>
      <dgm:t>
        <a:bodyPr/>
        <a:lstStyle/>
        <a:p>
          <a:endParaRPr lang="en-US"/>
        </a:p>
      </dgm:t>
    </dgm:pt>
    <dgm:pt modelId="{6B3458B2-1BC6-4377-B0A8-A360E566763C}" type="sibTrans" cxnId="{1B0FC1BA-03EF-47FE-A10A-25FE43FF7A76}">
      <dgm:prSet/>
      <dgm:spPr/>
      <dgm:t>
        <a:bodyPr/>
        <a:lstStyle/>
        <a:p>
          <a:endParaRPr lang="en-US"/>
        </a:p>
      </dgm:t>
    </dgm:pt>
    <dgm:pt modelId="{34052B9B-FC00-47B2-92D7-1A3BD13BD3C7}">
      <dgm:prSet phldrT="[Text]" custT="1"/>
      <dgm:spPr>
        <a:solidFill>
          <a:srgbClr val="2CB0B8">
            <a:alpha val="38039"/>
          </a:srgbClr>
        </a:solidFill>
      </dgm:spPr>
      <dgm:t>
        <a:bodyPr/>
        <a:lstStyle/>
        <a:p>
          <a:r>
            <a:rPr lang="en-US" sz="2700" b="1" dirty="0">
              <a:solidFill>
                <a:srgbClr val="2CB0B8"/>
              </a:solidFill>
            </a:rPr>
            <a:t>20% - Exposure: </a:t>
          </a:r>
          <a:r>
            <a:rPr lang="en-US" sz="2000" dirty="0">
              <a:solidFill>
                <a:srgbClr val="2CB0B8"/>
              </a:solidFill>
            </a:rPr>
            <a:t>learning by observing</a:t>
          </a:r>
          <a:endParaRPr lang="en-US" sz="2700" dirty="0">
            <a:solidFill>
              <a:srgbClr val="2CB0B8"/>
            </a:solidFill>
          </a:endParaRPr>
        </a:p>
      </dgm:t>
    </dgm:pt>
    <dgm:pt modelId="{FBA0A8D5-6177-42D9-A19A-E3FC692308D5}" type="sibTrans" cxnId="{30A920DE-68C7-4DA2-8F74-0C668C0EFC1D}">
      <dgm:prSet/>
      <dgm:spPr/>
      <dgm:t>
        <a:bodyPr/>
        <a:lstStyle/>
        <a:p>
          <a:endParaRPr lang="en-US"/>
        </a:p>
      </dgm:t>
    </dgm:pt>
    <dgm:pt modelId="{22F6A949-6534-4354-A611-4C67055B4593}" type="parTrans" cxnId="{30A920DE-68C7-4DA2-8F74-0C668C0EFC1D}">
      <dgm:prSet/>
      <dgm:spPr/>
      <dgm:t>
        <a:bodyPr/>
        <a:lstStyle/>
        <a:p>
          <a:endParaRPr lang="en-US"/>
        </a:p>
      </dgm:t>
    </dgm:pt>
    <dgm:pt modelId="{6E7B8C84-06B9-47C7-A7BB-87197D5F33EE}">
      <dgm:prSet phldrT="[Text]" custT="1"/>
      <dgm:spPr>
        <a:solidFill>
          <a:srgbClr val="2CB0B8">
            <a:alpha val="38039"/>
          </a:srgbClr>
        </a:solidFill>
      </dgm:spPr>
      <dgm:t>
        <a:bodyPr/>
        <a:lstStyle/>
        <a:p>
          <a:pPr>
            <a:spcAft>
              <a:spcPct val="35000"/>
            </a:spcAft>
          </a:pPr>
          <a:r>
            <a:rPr lang="en-US" sz="3200" b="1" dirty="0">
              <a:solidFill>
                <a:srgbClr val="2CB0B8"/>
              </a:solidFill>
            </a:rPr>
            <a:t>70% - Experience: </a:t>
          </a:r>
        </a:p>
        <a:p>
          <a:pPr>
            <a:spcAft>
              <a:spcPts val="0"/>
            </a:spcAft>
          </a:pPr>
          <a:r>
            <a:rPr lang="en-US" sz="2400" dirty="0">
              <a:solidFill>
                <a:srgbClr val="2CB0B8"/>
              </a:solidFill>
            </a:rPr>
            <a:t>learning by doing</a:t>
          </a:r>
          <a:endParaRPr lang="en-US" sz="3700" dirty="0">
            <a:solidFill>
              <a:srgbClr val="2CB0B8"/>
            </a:solidFill>
          </a:endParaRPr>
        </a:p>
      </dgm:t>
    </dgm:pt>
    <dgm:pt modelId="{2D61AAD3-6B4B-4F6B-A13F-BAADA3620D8F}" type="sibTrans" cxnId="{B001F854-B1CA-4F66-8585-3DF53857F44E}">
      <dgm:prSet/>
      <dgm:spPr/>
      <dgm:t>
        <a:bodyPr/>
        <a:lstStyle/>
        <a:p>
          <a:endParaRPr lang="en-US"/>
        </a:p>
      </dgm:t>
    </dgm:pt>
    <dgm:pt modelId="{2BD13BE9-40DF-407C-A284-81E9805130B8}" type="parTrans" cxnId="{B001F854-B1CA-4F66-8585-3DF53857F44E}">
      <dgm:prSet/>
      <dgm:spPr/>
      <dgm:t>
        <a:bodyPr/>
        <a:lstStyle/>
        <a:p>
          <a:endParaRPr lang="en-US"/>
        </a:p>
      </dgm:t>
    </dgm:pt>
    <dgm:pt modelId="{F5288C6D-D712-498E-AA38-9C495E73A342}" type="pres">
      <dgm:prSet presAssocID="{2EA89B0C-D657-40DE-B75D-ABDE6C5639FE}" presName="Name0" presStyleCnt="0">
        <dgm:presLayoutVars>
          <dgm:dir/>
          <dgm:animLvl val="lvl"/>
          <dgm:resizeHandles val="exact"/>
        </dgm:presLayoutVars>
      </dgm:prSet>
      <dgm:spPr/>
    </dgm:pt>
    <dgm:pt modelId="{0F494BAC-F2F3-420C-ABF3-7CB6B671D332}" type="pres">
      <dgm:prSet presAssocID="{6E94D9CB-6BF3-496B-8DCB-E36F08BB8FFD}" presName="Name8" presStyleCnt="0"/>
      <dgm:spPr/>
    </dgm:pt>
    <dgm:pt modelId="{24F0C8D1-42DC-42E1-AE75-A68043B3BDA5}" type="pres">
      <dgm:prSet presAssocID="{6E94D9CB-6BF3-496B-8DCB-E36F08BB8FFD}" presName="level" presStyleLbl="node1" presStyleIdx="0" presStyleCnt="3">
        <dgm:presLayoutVars>
          <dgm:chMax val="1"/>
          <dgm:bulletEnabled val="1"/>
        </dgm:presLayoutVars>
      </dgm:prSet>
      <dgm:spPr/>
    </dgm:pt>
    <dgm:pt modelId="{76257653-4A16-4CF5-8EBB-0B02A2E970F6}" type="pres">
      <dgm:prSet presAssocID="{6E94D9CB-6BF3-496B-8DCB-E36F08BB8FFD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9FDD5779-A907-41BA-9249-0C575CEDC9E3}" type="pres">
      <dgm:prSet presAssocID="{34052B9B-FC00-47B2-92D7-1A3BD13BD3C7}" presName="Name8" presStyleCnt="0"/>
      <dgm:spPr/>
    </dgm:pt>
    <dgm:pt modelId="{EA578C6B-D573-42F7-9C6D-6FC0DC1CA718}" type="pres">
      <dgm:prSet presAssocID="{34052B9B-FC00-47B2-92D7-1A3BD13BD3C7}" presName="level" presStyleLbl="node1" presStyleIdx="1" presStyleCnt="3">
        <dgm:presLayoutVars>
          <dgm:chMax val="1"/>
          <dgm:bulletEnabled val="1"/>
        </dgm:presLayoutVars>
      </dgm:prSet>
      <dgm:spPr/>
    </dgm:pt>
    <dgm:pt modelId="{CE9DC76B-E3B7-40E5-A028-178CAD8F90AF}" type="pres">
      <dgm:prSet presAssocID="{34052B9B-FC00-47B2-92D7-1A3BD13BD3C7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547D3A17-6D90-4D38-9C88-5E1DE8E7319A}" type="pres">
      <dgm:prSet presAssocID="{6E7B8C84-06B9-47C7-A7BB-87197D5F33EE}" presName="Name8" presStyleCnt="0"/>
      <dgm:spPr/>
    </dgm:pt>
    <dgm:pt modelId="{71A95060-54B7-48FF-8D8A-1C1664D91AEC}" type="pres">
      <dgm:prSet presAssocID="{6E7B8C84-06B9-47C7-A7BB-87197D5F33EE}" presName="level" presStyleLbl="node1" presStyleIdx="2" presStyleCnt="3" custLinFactNeighborY="0">
        <dgm:presLayoutVars>
          <dgm:chMax val="1"/>
          <dgm:bulletEnabled val="1"/>
        </dgm:presLayoutVars>
      </dgm:prSet>
      <dgm:spPr/>
    </dgm:pt>
    <dgm:pt modelId="{092CA96B-5C3C-4620-A170-A8D434882B85}" type="pres">
      <dgm:prSet presAssocID="{6E7B8C84-06B9-47C7-A7BB-87197D5F33EE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510C0B02-D6DA-4E34-BEEF-15D4ABFED5C3}" type="presOf" srcId="{6E7B8C84-06B9-47C7-A7BB-87197D5F33EE}" destId="{092CA96B-5C3C-4620-A170-A8D434882B85}" srcOrd="1" destOrd="0" presId="urn:microsoft.com/office/officeart/2005/8/layout/pyramid1"/>
    <dgm:cxn modelId="{068FAC46-815D-48A7-ABBE-F78777D5B825}" type="presOf" srcId="{34052B9B-FC00-47B2-92D7-1A3BD13BD3C7}" destId="{EA578C6B-D573-42F7-9C6D-6FC0DC1CA718}" srcOrd="0" destOrd="0" presId="urn:microsoft.com/office/officeart/2005/8/layout/pyramid1"/>
    <dgm:cxn modelId="{661B6D74-E190-41A0-A8C3-FFEA8AAD6B05}" type="presOf" srcId="{6E7B8C84-06B9-47C7-A7BB-87197D5F33EE}" destId="{71A95060-54B7-48FF-8D8A-1C1664D91AEC}" srcOrd="0" destOrd="0" presId="urn:microsoft.com/office/officeart/2005/8/layout/pyramid1"/>
    <dgm:cxn modelId="{B001F854-B1CA-4F66-8585-3DF53857F44E}" srcId="{2EA89B0C-D657-40DE-B75D-ABDE6C5639FE}" destId="{6E7B8C84-06B9-47C7-A7BB-87197D5F33EE}" srcOrd="2" destOrd="0" parTransId="{2BD13BE9-40DF-407C-A284-81E9805130B8}" sibTransId="{2D61AAD3-6B4B-4F6B-A13F-BAADA3620D8F}"/>
    <dgm:cxn modelId="{007CA555-1B76-4C9D-87DE-AB1F8633B554}" type="presOf" srcId="{34052B9B-FC00-47B2-92D7-1A3BD13BD3C7}" destId="{CE9DC76B-E3B7-40E5-A028-178CAD8F90AF}" srcOrd="1" destOrd="0" presId="urn:microsoft.com/office/officeart/2005/8/layout/pyramid1"/>
    <dgm:cxn modelId="{9334349E-D80F-486E-9FF1-EC6DEA1C1C85}" type="presOf" srcId="{2EA89B0C-D657-40DE-B75D-ABDE6C5639FE}" destId="{F5288C6D-D712-498E-AA38-9C495E73A342}" srcOrd="0" destOrd="0" presId="urn:microsoft.com/office/officeart/2005/8/layout/pyramid1"/>
    <dgm:cxn modelId="{1B0FC1BA-03EF-47FE-A10A-25FE43FF7A76}" srcId="{2EA89B0C-D657-40DE-B75D-ABDE6C5639FE}" destId="{6E94D9CB-6BF3-496B-8DCB-E36F08BB8FFD}" srcOrd="0" destOrd="0" parTransId="{9F396E00-25AE-448D-86DF-5A4E7B9D0A46}" sibTransId="{6B3458B2-1BC6-4377-B0A8-A360E566763C}"/>
    <dgm:cxn modelId="{B97B92CF-0C74-4601-B9BB-55E696C0880A}" type="presOf" srcId="{6E94D9CB-6BF3-496B-8DCB-E36F08BB8FFD}" destId="{24F0C8D1-42DC-42E1-AE75-A68043B3BDA5}" srcOrd="0" destOrd="0" presId="urn:microsoft.com/office/officeart/2005/8/layout/pyramid1"/>
    <dgm:cxn modelId="{04A624D7-BC1C-4073-A899-EB0BA98D6538}" type="presOf" srcId="{6E94D9CB-6BF3-496B-8DCB-E36F08BB8FFD}" destId="{76257653-4A16-4CF5-8EBB-0B02A2E970F6}" srcOrd="1" destOrd="0" presId="urn:microsoft.com/office/officeart/2005/8/layout/pyramid1"/>
    <dgm:cxn modelId="{30A920DE-68C7-4DA2-8F74-0C668C0EFC1D}" srcId="{2EA89B0C-D657-40DE-B75D-ABDE6C5639FE}" destId="{34052B9B-FC00-47B2-92D7-1A3BD13BD3C7}" srcOrd="1" destOrd="0" parTransId="{22F6A949-6534-4354-A611-4C67055B4593}" sibTransId="{FBA0A8D5-6177-42D9-A19A-E3FC692308D5}"/>
    <dgm:cxn modelId="{2D9B101F-11C6-4F47-B562-DE7F87482E1A}" type="presParOf" srcId="{F5288C6D-D712-498E-AA38-9C495E73A342}" destId="{0F494BAC-F2F3-420C-ABF3-7CB6B671D332}" srcOrd="0" destOrd="0" presId="urn:microsoft.com/office/officeart/2005/8/layout/pyramid1"/>
    <dgm:cxn modelId="{5FBAA881-AEF7-4AD4-80C2-AA0DB69964ED}" type="presParOf" srcId="{0F494BAC-F2F3-420C-ABF3-7CB6B671D332}" destId="{24F0C8D1-42DC-42E1-AE75-A68043B3BDA5}" srcOrd="0" destOrd="0" presId="urn:microsoft.com/office/officeart/2005/8/layout/pyramid1"/>
    <dgm:cxn modelId="{17ED0A78-47DA-409F-9C74-F9B5E76453C6}" type="presParOf" srcId="{0F494BAC-F2F3-420C-ABF3-7CB6B671D332}" destId="{76257653-4A16-4CF5-8EBB-0B02A2E970F6}" srcOrd="1" destOrd="0" presId="urn:microsoft.com/office/officeart/2005/8/layout/pyramid1"/>
    <dgm:cxn modelId="{5FE098A8-1839-4FA6-8BCB-0FF2E9569958}" type="presParOf" srcId="{F5288C6D-D712-498E-AA38-9C495E73A342}" destId="{9FDD5779-A907-41BA-9249-0C575CEDC9E3}" srcOrd="1" destOrd="0" presId="urn:microsoft.com/office/officeart/2005/8/layout/pyramid1"/>
    <dgm:cxn modelId="{7E953FAF-2BBF-4442-819F-0A5987701608}" type="presParOf" srcId="{9FDD5779-A907-41BA-9249-0C575CEDC9E3}" destId="{EA578C6B-D573-42F7-9C6D-6FC0DC1CA718}" srcOrd="0" destOrd="0" presId="urn:microsoft.com/office/officeart/2005/8/layout/pyramid1"/>
    <dgm:cxn modelId="{0FBFABFA-0BCF-4139-AAC5-148AE9963E7E}" type="presParOf" srcId="{9FDD5779-A907-41BA-9249-0C575CEDC9E3}" destId="{CE9DC76B-E3B7-40E5-A028-178CAD8F90AF}" srcOrd="1" destOrd="0" presId="urn:microsoft.com/office/officeart/2005/8/layout/pyramid1"/>
    <dgm:cxn modelId="{6661AC23-0840-4D72-BD90-055E9EDD03D5}" type="presParOf" srcId="{F5288C6D-D712-498E-AA38-9C495E73A342}" destId="{547D3A17-6D90-4D38-9C88-5E1DE8E7319A}" srcOrd="2" destOrd="0" presId="urn:microsoft.com/office/officeart/2005/8/layout/pyramid1"/>
    <dgm:cxn modelId="{16D2E301-F975-4DAE-B5E6-5F364EBCBAB7}" type="presParOf" srcId="{547D3A17-6D90-4D38-9C88-5E1DE8E7319A}" destId="{71A95060-54B7-48FF-8D8A-1C1664D91AEC}" srcOrd="0" destOrd="0" presId="urn:microsoft.com/office/officeart/2005/8/layout/pyramid1"/>
    <dgm:cxn modelId="{031C601D-EA10-43F4-A3E0-2066026EBC0A}" type="presParOf" srcId="{547D3A17-6D90-4D38-9C88-5E1DE8E7319A}" destId="{092CA96B-5C3C-4620-A170-A8D434882B85}" srcOrd="1" destOrd="0" presId="urn:microsoft.com/office/officeart/2005/8/layout/pyramid1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F0C8D1-42DC-42E1-AE75-A68043B3BDA5}">
      <dsp:nvSpPr>
        <dsp:cNvPr id="0" name=""/>
        <dsp:cNvSpPr/>
      </dsp:nvSpPr>
      <dsp:spPr>
        <a:xfrm>
          <a:off x="1918437" y="0"/>
          <a:ext cx="1918437" cy="1574893"/>
        </a:xfrm>
        <a:prstGeom prst="trapezoid">
          <a:avLst>
            <a:gd name="adj" fmla="val 60907"/>
          </a:avLst>
        </a:prstGeom>
        <a:solidFill>
          <a:srgbClr val="2CB0B8">
            <a:alpha val="38039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>
              <a:solidFill>
                <a:srgbClr val="2CB0B8"/>
              </a:solidFill>
            </a:rPr>
            <a:t>10% - Education: </a:t>
          </a:r>
          <a:r>
            <a:rPr lang="en-US" sz="2000" kern="1200" dirty="0">
              <a:solidFill>
                <a:srgbClr val="2CB0B8"/>
              </a:solidFill>
            </a:rPr>
            <a:t>learning from teaching</a:t>
          </a:r>
          <a:endParaRPr lang="en-US" sz="2300" kern="1200" dirty="0">
            <a:solidFill>
              <a:srgbClr val="2CB0B8"/>
            </a:solidFill>
          </a:endParaRPr>
        </a:p>
      </dsp:txBody>
      <dsp:txXfrm>
        <a:off x="1918437" y="0"/>
        <a:ext cx="1918437" cy="1574893"/>
      </dsp:txXfrm>
    </dsp:sp>
    <dsp:sp modelId="{EA578C6B-D573-42F7-9C6D-6FC0DC1CA718}">
      <dsp:nvSpPr>
        <dsp:cNvPr id="0" name=""/>
        <dsp:cNvSpPr/>
      </dsp:nvSpPr>
      <dsp:spPr>
        <a:xfrm>
          <a:off x="959218" y="1574893"/>
          <a:ext cx="3836874" cy="1574893"/>
        </a:xfrm>
        <a:prstGeom prst="trapezoid">
          <a:avLst>
            <a:gd name="adj" fmla="val 60907"/>
          </a:avLst>
        </a:prstGeom>
        <a:solidFill>
          <a:srgbClr val="2CB0B8">
            <a:alpha val="38039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 dirty="0">
              <a:solidFill>
                <a:srgbClr val="2CB0B8"/>
              </a:solidFill>
            </a:rPr>
            <a:t>20% - Exposure: </a:t>
          </a:r>
          <a:r>
            <a:rPr lang="en-US" sz="2000" kern="1200" dirty="0">
              <a:solidFill>
                <a:srgbClr val="2CB0B8"/>
              </a:solidFill>
            </a:rPr>
            <a:t>learning by observing</a:t>
          </a:r>
          <a:endParaRPr lang="en-US" sz="2700" kern="1200" dirty="0">
            <a:solidFill>
              <a:srgbClr val="2CB0B8"/>
            </a:solidFill>
          </a:endParaRPr>
        </a:p>
      </dsp:txBody>
      <dsp:txXfrm>
        <a:off x="1630671" y="1574893"/>
        <a:ext cx="2493968" cy="1574893"/>
      </dsp:txXfrm>
    </dsp:sp>
    <dsp:sp modelId="{71A95060-54B7-48FF-8D8A-1C1664D91AEC}">
      <dsp:nvSpPr>
        <dsp:cNvPr id="0" name=""/>
        <dsp:cNvSpPr/>
      </dsp:nvSpPr>
      <dsp:spPr>
        <a:xfrm>
          <a:off x="0" y="3149787"/>
          <a:ext cx="5755311" cy="1574893"/>
        </a:xfrm>
        <a:prstGeom prst="trapezoid">
          <a:avLst>
            <a:gd name="adj" fmla="val 60907"/>
          </a:avLst>
        </a:prstGeom>
        <a:solidFill>
          <a:srgbClr val="2CB0B8">
            <a:alpha val="38039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rgbClr val="2CB0B8"/>
              </a:solidFill>
            </a:rPr>
            <a:t>70% - Experience: 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2400" kern="1200" dirty="0">
              <a:solidFill>
                <a:srgbClr val="2CB0B8"/>
              </a:solidFill>
            </a:rPr>
            <a:t>learning by doing</a:t>
          </a:r>
          <a:endParaRPr lang="en-US" sz="3700" kern="1200" dirty="0">
            <a:solidFill>
              <a:srgbClr val="2CB0B8"/>
            </a:solidFill>
          </a:endParaRPr>
        </a:p>
      </dsp:txBody>
      <dsp:txXfrm>
        <a:off x="1007179" y="3149787"/>
        <a:ext cx="3740952" cy="15748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13B498-D685-4C16-8E2B-5C26D2732ACD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BFB760-3C09-4ADD-8C8C-FC44839D49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6798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52C4B2-7232-CE7A-3108-7C2DC58A39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30B7C71-7623-3717-3181-FBEEA61EBF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6A64ED3-B5E0-C026-7BD6-59820192FD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5923B6-D1A0-2738-DF7D-DBBBDF98667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9737ED-6616-4E20-9C3A-8DA97DCB6F6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83736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EB4C75-ECA4-82D7-05B1-34F3C1B29F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8005E22-E82A-5FE6-2563-E46A1514BE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F5C8969-8262-58B7-C31A-38117B1E65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71EFD2-5BCB-AADE-0F3F-DAC9354C814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9737ED-6616-4E20-9C3A-8DA97DCB6F64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12443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AA920F-1E44-A7C9-A36F-93F6C26A28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8A96ED8-1A8A-AC01-81A5-DCAC7D1505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D050C88-9723-E17F-3296-EE16CCB42D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F05E95-721B-ABD9-D54A-4A287C7F9E0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9737ED-6616-4E20-9C3A-8DA97DCB6F6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64954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632FB5-6C9A-3857-B4AA-6F7F06F6C5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C3F4BAD-9160-4501-EFB8-A3E1FFA0ADC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84E638F-65E8-0254-913E-3D3962215C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8D2270-4A91-2E05-EC46-4A0C1FE50C9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9737ED-6616-4E20-9C3A-8DA97DCB6F64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87429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endParaRPr lang="en-GB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9737ED-6616-4E20-9C3A-8DA97DCB6F64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7622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9737ED-6616-4E20-9C3A-8DA97DCB6F64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94616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9737ED-6616-4E20-9C3A-8DA97DCB6F64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91866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9737ED-6616-4E20-9C3A-8DA97DCB6F64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41404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9737ED-6616-4E20-9C3A-8DA97DCB6F64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55508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75BB08-8850-FA5C-2543-8C632203B3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75F57DC-E824-CC0F-5420-AC78CD3E5F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365EB21-7C4B-7C02-EF0F-C49F0E509C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5EC44F-3C1E-D344-A0A5-983A25F728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9737ED-6616-4E20-9C3A-8DA97DCB6F64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56774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2537B-B2B6-4FB4-99DD-2A5EDBA2C8D0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9DE04-3AAA-41A3-8F74-5172E5EFE9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7889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2537B-B2B6-4FB4-99DD-2A5EDBA2C8D0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9DE04-3AAA-41A3-8F74-5172E5EFE9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0288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2537B-B2B6-4FB4-99DD-2A5EDBA2C8D0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9DE04-3AAA-41A3-8F74-5172E5EFE9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5782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F8C9C-56C1-4060-9391-A86247584C59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3F28B-4376-40D4-A336-33C96633AF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887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82537B-B2B6-4FB4-99DD-2A5EDBA2C8D0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9DE04-3AAA-41A3-8F74-5172E5EFE9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9684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0" r:id="rId2"/>
    <p:sldLayoutId id="2147483649" r:id="rId3"/>
    <p:sldLayoutId id="214748365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DEB6CE-761E-2FCC-5E2C-FFFF25A0DD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43EBD-9691-ECE3-3BF2-23A4043D386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2CB0B8"/>
                </a:solidFill>
              </a:rPr>
              <a:t>Learning &amp; Development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83179A-6A7A-6F0E-CA5F-76D92A178C7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4400" b="1" dirty="0">
                <a:solidFill>
                  <a:srgbClr val="2CB0B8"/>
                </a:solidFill>
              </a:rPr>
              <a:t>Renew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5AC0BF8-832C-0547-F25E-241FD4B87785}"/>
              </a:ext>
            </a:extLst>
          </p:cNvPr>
          <p:cNvSpPr txBox="1"/>
          <p:nvPr/>
        </p:nvSpPr>
        <p:spPr>
          <a:xfrm>
            <a:off x="10584181" y="6454588"/>
            <a:ext cx="16078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Feb 2026</a:t>
            </a:r>
          </a:p>
        </p:txBody>
      </p:sp>
    </p:spTree>
    <p:extLst>
      <p:ext uri="{BB962C8B-B14F-4D97-AF65-F5344CB8AC3E}">
        <p14:creationId xmlns:p14="http://schemas.microsoft.com/office/powerpoint/2010/main" val="25541322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7D615272-2A56-4956-A1AB-BFA0FD2995E2}"/>
              </a:ext>
            </a:extLst>
          </p:cNvPr>
          <p:cNvSpPr txBox="1">
            <a:spLocks/>
          </p:cNvSpPr>
          <p:nvPr/>
        </p:nvSpPr>
        <p:spPr>
          <a:xfrm>
            <a:off x="335924" y="328929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solidFill>
                  <a:srgbClr val="2CB0B8"/>
                </a:solidFill>
              </a:rPr>
              <a:t>Why learn?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95287690-3F5B-45EE-8066-82142CF7ED9E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>
              <a:solidFill>
                <a:srgbClr val="3498B0"/>
              </a:solidFill>
            </a:endParaRPr>
          </a:p>
        </p:txBody>
      </p:sp>
      <p:pic>
        <p:nvPicPr>
          <p:cNvPr id="6146" name="Picture 2" descr="Image result for lifelong learning">
            <a:extLst>
              <a:ext uri="{FF2B5EF4-FFF2-40B4-BE49-F238E27FC236}">
                <a16:creationId xmlns:a16="http://schemas.microsoft.com/office/drawing/2014/main" id="{BD6CDE58-294C-4E76-977E-DD9FEB4306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4181" y="1054050"/>
            <a:ext cx="6243637" cy="3891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9D5C8C69-B28F-46A2-A41A-9447046DD6E5}"/>
              </a:ext>
            </a:extLst>
          </p:cNvPr>
          <p:cNvSpPr/>
          <p:nvPr/>
        </p:nvSpPr>
        <p:spPr>
          <a:xfrm>
            <a:off x="11353800" y="5843588"/>
            <a:ext cx="590550" cy="6286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96DD8162-DFC5-0E1B-4FA8-32C14FA47CF8}"/>
              </a:ext>
            </a:extLst>
          </p:cNvPr>
          <p:cNvSpPr txBox="1">
            <a:spLocks/>
          </p:cNvSpPr>
          <p:nvPr/>
        </p:nvSpPr>
        <p:spPr>
          <a:xfrm>
            <a:off x="3131831" y="5279783"/>
            <a:ext cx="5928338" cy="897180"/>
          </a:xfrm>
          <a:prstGeom prst="rect">
            <a:avLst/>
          </a:prstGeom>
        </p:spPr>
        <p:txBody>
          <a:bodyPr numCol="2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rgbClr val="2CB0B8"/>
                </a:solidFill>
              </a:rPr>
              <a:t>Discipleship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rgbClr val="2CB0B8"/>
                </a:solidFill>
              </a:rPr>
              <a:t>Stewardship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rgbClr val="2CB0B8"/>
                </a:solidFill>
              </a:rPr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b="1" dirty="0">
              <a:solidFill>
                <a:srgbClr val="2CB0B8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rgbClr val="2CB0B8"/>
                </a:solidFill>
              </a:rPr>
              <a:t>Sanctification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rgbClr val="2CB0B8"/>
                </a:solidFill>
              </a:rPr>
              <a:t>Service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rgbClr val="2CB0B8"/>
                </a:solidFill>
              </a:rPr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b="1" dirty="0">
              <a:solidFill>
                <a:srgbClr val="2CB0B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94267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picture containing clipart&#10;&#10;Description generated with high confidence">
            <a:extLst>
              <a:ext uri="{FF2B5EF4-FFF2-40B4-BE49-F238E27FC236}">
                <a16:creationId xmlns:a16="http://schemas.microsoft.com/office/drawing/2014/main" id="{BEFB0F5F-B1F7-4A90-B649-0341A6E6CC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9686" y="1289040"/>
            <a:ext cx="3132982" cy="3132982"/>
          </a:xfrm>
          <a:prstGeom prst="rect">
            <a:avLst/>
          </a:prstGeom>
        </p:spPr>
      </p:pic>
      <p:pic>
        <p:nvPicPr>
          <p:cNvPr id="3" name="Picture 12" descr="Image result for learning to use emojis cartoon">
            <a:extLst>
              <a:ext uri="{FF2B5EF4-FFF2-40B4-BE49-F238E27FC236}">
                <a16:creationId xmlns:a16="http://schemas.microsoft.com/office/drawing/2014/main" id="{7FC5892E-F2C3-41C7-9B21-CB6B45540E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374" y="4179379"/>
            <a:ext cx="4388481" cy="2236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Image result for learning to drive">
            <a:extLst>
              <a:ext uri="{FF2B5EF4-FFF2-40B4-BE49-F238E27FC236}">
                <a16:creationId xmlns:a16="http://schemas.microsoft.com/office/drawing/2014/main" id="{369C4F03-C470-43A5-B63C-CBEBBF2320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374" y="395475"/>
            <a:ext cx="4624095" cy="2283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text, map&#10;&#10;Description generated with very high confidence">
            <a:extLst>
              <a:ext uri="{FF2B5EF4-FFF2-40B4-BE49-F238E27FC236}">
                <a16:creationId xmlns:a16="http://schemas.microsoft.com/office/drawing/2014/main" id="{5B822301-A031-4A2B-8B18-675C17FE8D2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54114" y="437715"/>
            <a:ext cx="3517777" cy="3517777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DADD8ECF-BCB4-451F-9CA1-2A54394F8B04}"/>
              </a:ext>
            </a:extLst>
          </p:cNvPr>
          <p:cNvSpPr txBox="1">
            <a:spLocks/>
          </p:cNvSpPr>
          <p:nvPr/>
        </p:nvSpPr>
        <p:spPr>
          <a:xfrm>
            <a:off x="5072762" y="4199780"/>
            <a:ext cx="6992205" cy="223161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US" sz="3600" b="1" dirty="0">
                <a:solidFill>
                  <a:srgbClr val="2CB0B8"/>
                </a:solidFill>
              </a:rPr>
              <a:t>When did you last learn something new – </a:t>
            </a:r>
          </a:p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US" sz="2800" b="1" dirty="0">
                <a:solidFill>
                  <a:srgbClr val="2CB0B8"/>
                </a:solidFill>
              </a:rPr>
              <a:t>which didn’t involve Google, Siri or ChatGPT?</a:t>
            </a:r>
            <a:endParaRPr lang="en-US" sz="3600" b="1" dirty="0">
              <a:solidFill>
                <a:srgbClr val="2CB0B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8991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7D615272-2A56-4956-A1AB-BFA0FD2995E2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solidFill>
                  <a:srgbClr val="2CB0B8"/>
                </a:solidFill>
              </a:rPr>
              <a:t>Effective learning - research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95287690-3F5B-45EE-8066-82142CF7ED9E}"/>
              </a:ext>
            </a:extLst>
          </p:cNvPr>
          <p:cNvSpPr txBox="1">
            <a:spLocks/>
          </p:cNvSpPr>
          <p:nvPr/>
        </p:nvSpPr>
        <p:spPr>
          <a:xfrm>
            <a:off x="838200" y="1796164"/>
            <a:ext cx="10515600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>
              <a:solidFill>
                <a:srgbClr val="2CB0B8"/>
              </a:solidFill>
            </a:endParaRP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60331CFA-E521-442A-BA00-160D090249D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35306369"/>
              </p:ext>
            </p:extLst>
          </p:nvPr>
        </p:nvGraphicFramePr>
        <p:xfrm>
          <a:off x="389965" y="1452282"/>
          <a:ext cx="5755311" cy="47246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15" name="Group 14">
            <a:extLst>
              <a:ext uri="{FF2B5EF4-FFF2-40B4-BE49-F238E27FC236}">
                <a16:creationId xmlns:a16="http://schemas.microsoft.com/office/drawing/2014/main" id="{1CBEEFB4-6B82-48D2-96DE-975F3BD58D21}"/>
              </a:ext>
            </a:extLst>
          </p:cNvPr>
          <p:cNvGrpSpPr/>
          <p:nvPr/>
        </p:nvGrpSpPr>
        <p:grpSpPr>
          <a:xfrm>
            <a:off x="8107730" y="1452282"/>
            <a:ext cx="2374609" cy="1598831"/>
            <a:chOff x="1536134" y="0"/>
            <a:chExt cx="2309424" cy="1522110"/>
          </a:xfrm>
          <a:solidFill>
            <a:srgbClr val="2CB0B8">
              <a:alpha val="38039"/>
            </a:srgbClr>
          </a:solidFill>
        </p:grpSpPr>
        <p:sp>
          <p:nvSpPr>
            <p:cNvPr id="16" name="Trapezoid 15">
              <a:extLst>
                <a:ext uri="{FF2B5EF4-FFF2-40B4-BE49-F238E27FC236}">
                  <a16:creationId xmlns:a16="http://schemas.microsoft.com/office/drawing/2014/main" id="{6751B7A4-AE52-4FBA-A79C-13B2FE1A118A}"/>
                </a:ext>
              </a:extLst>
            </p:cNvPr>
            <p:cNvSpPr/>
            <p:nvPr/>
          </p:nvSpPr>
          <p:spPr>
            <a:xfrm>
              <a:off x="1803929" y="0"/>
              <a:ext cx="1803929" cy="1393648"/>
            </a:xfrm>
            <a:prstGeom prst="trapezoid">
              <a:avLst>
                <a:gd name="adj" fmla="val 6472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7" name="Trapezoid 4">
              <a:extLst>
                <a:ext uri="{FF2B5EF4-FFF2-40B4-BE49-F238E27FC236}">
                  <a16:creationId xmlns:a16="http://schemas.microsoft.com/office/drawing/2014/main" id="{0FF745AD-1062-40A6-9655-AFCCB4D12082}"/>
                </a:ext>
              </a:extLst>
            </p:cNvPr>
            <p:cNvSpPr txBox="1"/>
            <p:nvPr/>
          </p:nvSpPr>
          <p:spPr>
            <a:xfrm>
              <a:off x="1536134" y="128462"/>
              <a:ext cx="2309424" cy="1393648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9210" tIns="29210" rIns="29210" bIns="29210" numCol="1" spcCol="1270" anchor="ctr" anchorCtr="0">
              <a:noAutofit/>
            </a:bodyPr>
            <a:lstStyle/>
            <a:p>
              <a:pPr marL="0" lvl="0" indent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b="1" kern="1200" dirty="0">
                  <a:solidFill>
                    <a:srgbClr val="2CB0B8"/>
                  </a:solidFill>
                </a:rPr>
                <a:t>Training courses</a:t>
              </a:r>
            </a:p>
            <a:p>
              <a:pPr marL="0" lvl="0" indent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b="1" dirty="0">
                  <a:solidFill>
                    <a:srgbClr val="2CB0B8"/>
                  </a:solidFill>
                </a:rPr>
                <a:t>Books / journals</a:t>
              </a:r>
            </a:p>
            <a:p>
              <a:pPr marL="0" lvl="0" indent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b="1" kern="1200" dirty="0">
                  <a:solidFill>
                    <a:srgbClr val="2CB0B8"/>
                  </a:solidFill>
                </a:rPr>
                <a:t>Webinar / Seminar</a:t>
              </a:r>
              <a:endParaRPr lang="en-US" kern="1200" dirty="0">
                <a:solidFill>
                  <a:srgbClr val="2CB0B8"/>
                </a:solidFill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94E38F45-3CBA-4431-BB84-627943870F8C}"/>
              </a:ext>
            </a:extLst>
          </p:cNvPr>
          <p:cNvGrpSpPr/>
          <p:nvPr/>
        </p:nvGrpSpPr>
        <p:grpSpPr>
          <a:xfrm>
            <a:off x="7374007" y="2911381"/>
            <a:ext cx="3842057" cy="1551289"/>
            <a:chOff x="901964" y="1393648"/>
            <a:chExt cx="3607858" cy="1393648"/>
          </a:xfrm>
          <a:solidFill>
            <a:srgbClr val="2CB0B8">
              <a:alpha val="38039"/>
            </a:srgbClr>
          </a:solidFill>
        </p:grpSpPr>
        <p:sp>
          <p:nvSpPr>
            <p:cNvPr id="19" name="Trapezoid 18">
              <a:extLst>
                <a:ext uri="{FF2B5EF4-FFF2-40B4-BE49-F238E27FC236}">
                  <a16:creationId xmlns:a16="http://schemas.microsoft.com/office/drawing/2014/main" id="{F9FC66A6-2083-4C78-ACBB-37A22C2A478B}"/>
                </a:ext>
              </a:extLst>
            </p:cNvPr>
            <p:cNvSpPr/>
            <p:nvPr/>
          </p:nvSpPr>
          <p:spPr>
            <a:xfrm>
              <a:off x="901964" y="1393648"/>
              <a:ext cx="3607858" cy="1393648"/>
            </a:xfrm>
            <a:prstGeom prst="trapezoid">
              <a:avLst>
                <a:gd name="adj" fmla="val 6472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0" name="Trapezoid 4">
              <a:extLst>
                <a:ext uri="{FF2B5EF4-FFF2-40B4-BE49-F238E27FC236}">
                  <a16:creationId xmlns:a16="http://schemas.microsoft.com/office/drawing/2014/main" id="{BB58B049-DFAA-42B5-B44C-3DC6E46F4EA5}"/>
                </a:ext>
              </a:extLst>
            </p:cNvPr>
            <p:cNvSpPr txBox="1"/>
            <p:nvPr/>
          </p:nvSpPr>
          <p:spPr>
            <a:xfrm>
              <a:off x="1533339" y="1393648"/>
              <a:ext cx="2345108" cy="1393648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4290" tIns="34290" rIns="34290" bIns="34290" numCol="1" spcCol="1270" anchor="ctr" anchorCtr="0">
              <a:noAutofit/>
            </a:bodyPr>
            <a:lstStyle/>
            <a:p>
              <a:pPr marL="0" lvl="0" indent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b="1" kern="1200" dirty="0">
                  <a:solidFill>
                    <a:srgbClr val="2CB0B8"/>
                  </a:solidFill>
                </a:rPr>
                <a:t>Shadowing</a:t>
              </a:r>
            </a:p>
            <a:p>
              <a:pPr marL="0" lvl="0" indent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b="1" dirty="0">
                  <a:solidFill>
                    <a:srgbClr val="2CB0B8"/>
                  </a:solidFill>
                </a:rPr>
                <a:t>Buddying</a:t>
              </a:r>
            </a:p>
            <a:p>
              <a:pPr marL="0" lvl="0" indent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b="1" dirty="0">
                  <a:solidFill>
                    <a:srgbClr val="2CB0B8"/>
                  </a:solidFill>
                </a:rPr>
                <a:t>Job exchange</a:t>
              </a:r>
            </a:p>
            <a:p>
              <a:pPr marL="0" lvl="0" indent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b="1" dirty="0">
                  <a:solidFill>
                    <a:srgbClr val="2CB0B8"/>
                  </a:solidFill>
                </a:rPr>
                <a:t>Mentoring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07D5CD1B-4C3E-4293-BF72-DFDA212FA424}"/>
              </a:ext>
            </a:extLst>
          </p:cNvPr>
          <p:cNvGrpSpPr/>
          <p:nvPr/>
        </p:nvGrpSpPr>
        <p:grpSpPr>
          <a:xfrm>
            <a:off x="6279383" y="4462670"/>
            <a:ext cx="6031301" cy="1714293"/>
            <a:chOff x="0" y="2787296"/>
            <a:chExt cx="5411788" cy="1393648"/>
          </a:xfrm>
          <a:solidFill>
            <a:srgbClr val="2CB0B8">
              <a:alpha val="38039"/>
            </a:srgbClr>
          </a:solidFill>
        </p:grpSpPr>
        <p:sp>
          <p:nvSpPr>
            <p:cNvPr id="22" name="Trapezoid 21">
              <a:extLst>
                <a:ext uri="{FF2B5EF4-FFF2-40B4-BE49-F238E27FC236}">
                  <a16:creationId xmlns:a16="http://schemas.microsoft.com/office/drawing/2014/main" id="{B170933F-2575-49FB-908C-405A15BAF942}"/>
                </a:ext>
              </a:extLst>
            </p:cNvPr>
            <p:cNvSpPr/>
            <p:nvPr/>
          </p:nvSpPr>
          <p:spPr>
            <a:xfrm>
              <a:off x="0" y="2787296"/>
              <a:ext cx="5411788" cy="1393648"/>
            </a:xfrm>
            <a:prstGeom prst="trapezoid">
              <a:avLst>
                <a:gd name="adj" fmla="val 6472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3" name="Trapezoid 4">
              <a:extLst>
                <a:ext uri="{FF2B5EF4-FFF2-40B4-BE49-F238E27FC236}">
                  <a16:creationId xmlns:a16="http://schemas.microsoft.com/office/drawing/2014/main" id="{4B204607-CC5A-4E1E-AA2D-CBB1A4DD1B04}"/>
                </a:ext>
              </a:extLst>
            </p:cNvPr>
            <p:cNvSpPr txBox="1"/>
            <p:nvPr/>
          </p:nvSpPr>
          <p:spPr>
            <a:xfrm>
              <a:off x="947062" y="2787296"/>
              <a:ext cx="3517662" cy="1393648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0640" tIns="40640" rIns="40640" bIns="40640" numCol="1" spcCol="1270" anchor="ctr" anchorCtr="0">
              <a:noAutofit/>
            </a:bodyPr>
            <a:lstStyle/>
            <a:p>
              <a:pPr marL="0" lvl="0" indent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b="1" kern="1200" dirty="0">
                  <a:solidFill>
                    <a:srgbClr val="2CB0B8"/>
                  </a:solidFill>
                </a:rPr>
                <a:t>On the job</a:t>
              </a:r>
            </a:p>
            <a:p>
              <a:pPr marL="0" lvl="0" indent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b="1" dirty="0">
                  <a:solidFill>
                    <a:srgbClr val="2CB0B8"/>
                  </a:solidFill>
                </a:rPr>
                <a:t>Coaching</a:t>
              </a:r>
            </a:p>
            <a:p>
              <a:pPr marL="0" lvl="0" indent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b="1" kern="1200" dirty="0">
                  <a:solidFill>
                    <a:srgbClr val="2CB0B8"/>
                  </a:solidFill>
                </a:rPr>
                <a:t>Buddying</a:t>
              </a:r>
            </a:p>
            <a:p>
              <a:pPr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b="1" dirty="0">
                  <a:solidFill>
                    <a:srgbClr val="2CB0B8"/>
                  </a:solidFill>
                </a:rPr>
                <a:t>Feedback</a:t>
              </a:r>
              <a:endParaRPr lang="en-US" b="1" dirty="0">
                <a:solidFill>
                  <a:srgbClr val="2CB0B8"/>
                </a:solidFill>
              </a:endParaRPr>
            </a:p>
          </p:txBody>
        </p:sp>
      </p:grpSp>
      <p:sp>
        <p:nvSpPr>
          <p:cNvPr id="4" name="Arrow: Right 3">
            <a:extLst>
              <a:ext uri="{FF2B5EF4-FFF2-40B4-BE49-F238E27FC236}">
                <a16:creationId xmlns:a16="http://schemas.microsoft.com/office/drawing/2014/main" id="{26629A35-CA48-470B-9B99-42FCA95E06B2}"/>
              </a:ext>
            </a:extLst>
          </p:cNvPr>
          <p:cNvSpPr/>
          <p:nvPr/>
        </p:nvSpPr>
        <p:spPr>
          <a:xfrm>
            <a:off x="4894729" y="2850776"/>
            <a:ext cx="2783887" cy="793377"/>
          </a:xfrm>
          <a:prstGeom prst="rightArrow">
            <a:avLst/>
          </a:prstGeom>
          <a:gradFill flip="none" rotWithShape="1">
            <a:gsLst>
              <a:gs pos="0">
                <a:srgbClr val="2CB0B8">
                  <a:tint val="66000"/>
                  <a:satMod val="160000"/>
                </a:srgbClr>
              </a:gs>
              <a:gs pos="50000">
                <a:srgbClr val="2CB0B8">
                  <a:tint val="44500"/>
                  <a:satMod val="160000"/>
                </a:srgbClr>
              </a:gs>
              <a:gs pos="100000">
                <a:srgbClr val="2CB0B8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rgbClr val="2CB0B8"/>
                </a:solidFill>
              </a:rPr>
              <a:t>At work</a:t>
            </a:r>
            <a:endParaRPr lang="en-GB" b="1" dirty="0">
              <a:solidFill>
                <a:srgbClr val="2CB0B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8872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C558D5-8CB0-D628-DAAF-9687C11D3C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82830E-FB82-BDD2-0422-DBB951AE6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7212" y="244103"/>
            <a:ext cx="10515600" cy="872004"/>
          </a:xfrm>
        </p:spPr>
        <p:txBody>
          <a:bodyPr/>
          <a:lstStyle/>
          <a:p>
            <a:r>
              <a:rPr lang="en-GB" b="1" dirty="0">
                <a:solidFill>
                  <a:srgbClr val="2CB0B8"/>
                </a:solidFill>
              </a:rPr>
              <a:t>Good line management in learning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E82A7-A333-3489-D4A6-8839A1158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9324"/>
            <a:ext cx="10515600" cy="441381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lnSpc>
                <a:spcPct val="2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dirty="0">
                <a:solidFill>
                  <a:srgbClr val="2CB0B8"/>
                </a:solidFill>
              </a:rPr>
              <a:t>Aligning expectations</a:t>
            </a:r>
          </a:p>
          <a:p>
            <a:pPr marL="514350" indent="-514350">
              <a:lnSpc>
                <a:spcPct val="2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dirty="0">
                <a:solidFill>
                  <a:srgbClr val="2CB0B8"/>
                </a:solidFill>
              </a:rPr>
              <a:t>Candour</a:t>
            </a:r>
          </a:p>
          <a:p>
            <a:pPr marL="514350" indent="-514350">
              <a:lnSpc>
                <a:spcPct val="2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dirty="0">
                <a:solidFill>
                  <a:srgbClr val="2CB0B8"/>
                </a:solidFill>
              </a:rPr>
              <a:t>Enabling and encouragement</a:t>
            </a:r>
          </a:p>
          <a:p>
            <a:pPr marL="514350" indent="-514350">
              <a:lnSpc>
                <a:spcPct val="2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dirty="0">
                <a:solidFill>
                  <a:srgbClr val="2CB0B8"/>
                </a:solidFill>
              </a:rPr>
              <a:t>Dealing with frustration</a:t>
            </a:r>
            <a:endParaRPr lang="en-GB" dirty="0">
              <a:solidFill>
                <a:srgbClr val="2CB0B8"/>
              </a:solidFill>
              <a:highlight>
                <a:srgbClr val="FFFF00"/>
              </a:highlight>
            </a:endParaRPr>
          </a:p>
          <a:p>
            <a:pPr marL="0" indent="0">
              <a:lnSpc>
                <a:spcPct val="250000"/>
              </a:lnSpc>
              <a:buNone/>
            </a:pPr>
            <a:endParaRPr lang="en-GB" dirty="0">
              <a:solidFill>
                <a:srgbClr val="2CB0B8"/>
              </a:solidFill>
            </a:endParaRPr>
          </a:p>
          <a:p>
            <a:pPr>
              <a:lnSpc>
                <a:spcPct val="250000"/>
              </a:lnSpc>
            </a:pPr>
            <a:endParaRPr lang="en-GB" dirty="0">
              <a:solidFill>
                <a:srgbClr val="2CB0B8"/>
              </a:solidFill>
            </a:endParaRPr>
          </a:p>
        </p:txBody>
      </p:sp>
      <p:pic>
        <p:nvPicPr>
          <p:cNvPr id="2050" name="Picture 2" descr="Dead End Alley Stock Vector by ...">
            <a:extLst>
              <a:ext uri="{FF2B5EF4-FFF2-40B4-BE49-F238E27FC236}">
                <a16:creationId xmlns:a16="http://schemas.microsoft.com/office/drawing/2014/main" id="{FC01B80C-FA99-BF4C-B0FF-3A327B0B66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1482" y="3987678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18414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9A29A2-ED88-6FB3-5B58-78D4055472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4B38A2-4FF8-0EEB-117B-C793D4AE7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7212" y="244103"/>
            <a:ext cx="10515600" cy="872004"/>
          </a:xfrm>
        </p:spPr>
        <p:txBody>
          <a:bodyPr/>
          <a:lstStyle/>
          <a:p>
            <a:r>
              <a:rPr lang="en-GB" b="1" dirty="0">
                <a:solidFill>
                  <a:srgbClr val="2CB0B8"/>
                </a:solidFill>
              </a:rPr>
              <a:t>Ideas exchange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D76D45-3058-7E8D-706F-4C6EDF238B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818" y="1490687"/>
            <a:ext cx="11010363" cy="4832839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dirty="0">
                <a:solidFill>
                  <a:srgbClr val="2CB0B8"/>
                </a:solidFill>
              </a:rPr>
              <a:t>Examples to inspire: 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2CB0B8"/>
                </a:solidFill>
              </a:rPr>
              <a:t>what has been the most effective learning experience of your work/ministry?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2CB0B8"/>
                </a:solidFill>
              </a:rPr>
              <a:t>in what learning experiences have you been able to support others?</a:t>
            </a:r>
          </a:p>
          <a:p>
            <a:pPr marL="514350" indent="-5143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dirty="0">
                <a:solidFill>
                  <a:srgbClr val="2CB0B8"/>
                </a:solidFill>
              </a:rPr>
              <a:t>Pitfalls to avoid: 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2CB0B8"/>
                </a:solidFill>
              </a:rPr>
              <a:t>Overpromising / under-delivering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2CB0B8"/>
                </a:solidFill>
              </a:rPr>
              <a:t>Lack of feedback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2CB0B8"/>
                </a:solidFill>
              </a:rPr>
              <a:t>Role creep without clarity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2CB0B8"/>
                </a:solidFill>
              </a:rPr>
              <a:t>…</a:t>
            </a:r>
          </a:p>
          <a:p>
            <a:pPr marL="0" indent="0">
              <a:lnSpc>
                <a:spcPct val="120000"/>
              </a:lnSpc>
              <a:buNone/>
            </a:pPr>
            <a:endParaRPr lang="en-GB" dirty="0">
              <a:solidFill>
                <a:srgbClr val="2CB0B8"/>
              </a:solidFill>
            </a:endParaRPr>
          </a:p>
          <a:p>
            <a:pPr>
              <a:lnSpc>
                <a:spcPct val="120000"/>
              </a:lnSpc>
            </a:pPr>
            <a:endParaRPr lang="en-GB" dirty="0">
              <a:solidFill>
                <a:srgbClr val="2CB0B8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F60889D-8FDA-5F7B-BE94-0820F67B8C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37322" y="4170876"/>
            <a:ext cx="2152650" cy="2152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71404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2903B5-EDCF-9F98-6AEC-DFEE2E7145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mage result for questions and feedback">
            <a:extLst>
              <a:ext uri="{FF2B5EF4-FFF2-40B4-BE49-F238E27FC236}">
                <a16:creationId xmlns:a16="http://schemas.microsoft.com/office/drawing/2014/main" id="{47865E0B-E9A0-C3CA-52B7-B64DE3EC03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1273" y="1324708"/>
            <a:ext cx="3894442" cy="4704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1206144C-EACF-2897-10DB-20992567B3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636" y="230655"/>
            <a:ext cx="10515600" cy="764428"/>
          </a:xfrm>
        </p:spPr>
        <p:txBody>
          <a:bodyPr/>
          <a:lstStyle/>
          <a:p>
            <a:r>
              <a:rPr lang="en-GB" b="1" dirty="0">
                <a:solidFill>
                  <a:srgbClr val="2CB0B8"/>
                </a:solidFill>
              </a:rPr>
              <a:t>Questions / Comments</a:t>
            </a:r>
          </a:p>
        </p:txBody>
      </p:sp>
    </p:spTree>
    <p:extLst>
      <p:ext uri="{BB962C8B-B14F-4D97-AF65-F5344CB8AC3E}">
        <p14:creationId xmlns:p14="http://schemas.microsoft.com/office/powerpoint/2010/main" val="3338864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3AD1EC-002C-CBA2-33B3-46BBB70185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A2A033-DD2D-493D-EE4C-4DC8BA8CEE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7212" y="244103"/>
            <a:ext cx="10515600" cy="872004"/>
          </a:xfrm>
        </p:spPr>
        <p:txBody>
          <a:bodyPr/>
          <a:lstStyle/>
          <a:p>
            <a:r>
              <a:rPr lang="en-GB" b="1" dirty="0">
                <a:solidFill>
                  <a:srgbClr val="2CB0B8"/>
                </a:solidFill>
              </a:rPr>
              <a:t>Overview of Webinars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43980C-181B-EF9C-A11C-89BC0E395C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8308"/>
            <a:ext cx="10603523" cy="4695630"/>
          </a:xfrm>
        </p:spPr>
        <p:txBody>
          <a:bodyPr numCol="1">
            <a:normAutofit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3200" dirty="0">
                <a:solidFill>
                  <a:srgbClr val="2CB0B8"/>
                </a:solidFill>
              </a:rPr>
              <a:t>1 Core HR (Nov)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3200" dirty="0">
                <a:solidFill>
                  <a:srgbClr val="2CB0B8"/>
                </a:solidFill>
              </a:rPr>
              <a:t>2 Handling Issues (Jan)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3200" dirty="0">
                <a:solidFill>
                  <a:srgbClr val="2CB0B8"/>
                </a:solidFill>
              </a:rPr>
              <a:t>3 Learning &amp; Development – in small organisations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2CB0B8"/>
                </a:solidFill>
              </a:rPr>
              <a:t>Developing your people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2CB0B8"/>
                </a:solidFill>
              </a:rPr>
              <a:t>Understanding effective learning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endParaRPr lang="en-GB" sz="2800" dirty="0">
              <a:solidFill>
                <a:srgbClr val="2CB0B8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3200" dirty="0">
                <a:solidFill>
                  <a:srgbClr val="2CB0B8"/>
                </a:solidFill>
              </a:rPr>
              <a:t>Raising Questions</a:t>
            </a:r>
            <a:endParaRPr lang="en-GB" dirty="0">
              <a:solidFill>
                <a:srgbClr val="2CB0B8"/>
              </a:solidFill>
            </a:endParaRPr>
          </a:p>
        </p:txBody>
      </p:sp>
      <p:pic>
        <p:nvPicPr>
          <p:cNvPr id="5" name="Picture 2" descr="Image result for questions and feedback">
            <a:extLst>
              <a:ext uri="{FF2B5EF4-FFF2-40B4-BE49-F238E27FC236}">
                <a16:creationId xmlns:a16="http://schemas.microsoft.com/office/drawing/2014/main" id="{DEF25CDD-5D20-E284-7FF8-10EBBCC37B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4457" y="5082715"/>
            <a:ext cx="938265" cy="1133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9189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2E225A-3964-F35F-059A-292044BE62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7F063-4D4A-4DA7-85EE-D3231EF6F4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7212" y="244103"/>
            <a:ext cx="10515600" cy="872004"/>
          </a:xfrm>
        </p:spPr>
        <p:txBody>
          <a:bodyPr/>
          <a:lstStyle/>
          <a:p>
            <a:r>
              <a:rPr lang="en-GB" b="1" dirty="0">
                <a:solidFill>
                  <a:srgbClr val="2CB0B8"/>
                </a:solidFill>
              </a:rPr>
              <a:t>Aim for 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377E9D-EB14-C18C-7010-E13369E1C7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9324"/>
            <a:ext cx="10515600" cy="4413810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lnSpc>
                <a:spcPct val="2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dirty="0">
                <a:solidFill>
                  <a:srgbClr val="2CB0B8"/>
                </a:solidFill>
              </a:rPr>
              <a:t>Unpacking ‘Development’</a:t>
            </a:r>
          </a:p>
          <a:p>
            <a:pPr lvl="1">
              <a:lnSpc>
                <a:spcPct val="2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dirty="0">
                <a:solidFill>
                  <a:srgbClr val="2CB0B8"/>
                </a:solidFill>
              </a:rPr>
              <a:t>What development priorities?</a:t>
            </a:r>
          </a:p>
          <a:p>
            <a:pPr marL="514350" indent="-514350">
              <a:lnSpc>
                <a:spcPct val="2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dirty="0">
                <a:solidFill>
                  <a:srgbClr val="2CB0B8"/>
                </a:solidFill>
              </a:rPr>
              <a:t>Learning</a:t>
            </a:r>
          </a:p>
          <a:p>
            <a:pPr lvl="1">
              <a:lnSpc>
                <a:spcPct val="2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dirty="0">
                <a:solidFill>
                  <a:srgbClr val="2CB0B8"/>
                </a:solidFill>
              </a:rPr>
              <a:t>Why is learning important?</a:t>
            </a:r>
          </a:p>
          <a:p>
            <a:pPr lvl="1">
              <a:lnSpc>
                <a:spcPct val="2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dirty="0">
                <a:solidFill>
                  <a:srgbClr val="2CB0B8"/>
                </a:solidFill>
              </a:rPr>
              <a:t>How we learn effectively </a:t>
            </a:r>
          </a:p>
          <a:p>
            <a:pPr marL="0" indent="0">
              <a:lnSpc>
                <a:spcPct val="250000"/>
              </a:lnSpc>
              <a:buNone/>
            </a:pPr>
            <a:endParaRPr lang="en-GB" dirty="0">
              <a:solidFill>
                <a:srgbClr val="2CB0B8"/>
              </a:solidFill>
            </a:endParaRPr>
          </a:p>
          <a:p>
            <a:pPr>
              <a:lnSpc>
                <a:spcPct val="250000"/>
              </a:lnSpc>
            </a:pPr>
            <a:endParaRPr lang="en-GB" dirty="0">
              <a:solidFill>
                <a:srgbClr val="2CB0B8"/>
              </a:solidFill>
            </a:endParaRPr>
          </a:p>
        </p:txBody>
      </p:sp>
      <p:pic>
        <p:nvPicPr>
          <p:cNvPr id="4" name="Picture 2" descr="Several Arrow Hitting The Target Stock Photo, Picture And Royalty Free  Image. Image 13998777.">
            <a:extLst>
              <a:ext uri="{FF2B5EF4-FFF2-40B4-BE49-F238E27FC236}">
                <a16:creationId xmlns:a16="http://schemas.microsoft.com/office/drawing/2014/main" id="{EBF255DC-78FC-6092-FE07-BFC90D4B47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7788" y="3454776"/>
            <a:ext cx="2645988" cy="2645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2277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1F2A9E21-B1AB-4ADA-9FEF-4E550628C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6410" y="219210"/>
            <a:ext cx="10515600" cy="1325563"/>
          </a:xfrm>
        </p:spPr>
        <p:txBody>
          <a:bodyPr>
            <a:normAutofit/>
          </a:bodyPr>
          <a:lstStyle/>
          <a:p>
            <a:r>
              <a:rPr lang="en-GB" sz="4000" b="1" dirty="0">
                <a:solidFill>
                  <a:srgbClr val="2CB1AE"/>
                </a:solidFill>
              </a:rPr>
              <a:t>Building an Individual Development Plan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8A1AEEA-467C-46AA-8EF7-DF00D5E7F39A}"/>
              </a:ext>
            </a:extLst>
          </p:cNvPr>
          <p:cNvGrpSpPr/>
          <p:nvPr/>
        </p:nvGrpSpPr>
        <p:grpSpPr>
          <a:xfrm>
            <a:off x="366410" y="1412024"/>
            <a:ext cx="10963075" cy="3642132"/>
            <a:chOff x="366410" y="1412024"/>
            <a:chExt cx="10963075" cy="3642132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08AD407C-9A31-44A6-A69F-EA82053613B0}"/>
                </a:ext>
              </a:extLst>
            </p:cNvPr>
            <p:cNvSpPr txBox="1"/>
            <p:nvPr/>
          </p:nvSpPr>
          <p:spPr>
            <a:xfrm>
              <a:off x="3998072" y="3064610"/>
              <a:ext cx="1799616" cy="923330"/>
            </a:xfrm>
            <a:prstGeom prst="rect">
              <a:avLst/>
            </a:prstGeom>
            <a:solidFill>
              <a:srgbClr val="33CCCC">
                <a:alpha val="50196"/>
              </a:srgbClr>
            </a:solidFill>
            <a:ln>
              <a:solidFill>
                <a:srgbClr val="33CCCC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GB" dirty="0">
                <a:solidFill>
                  <a:srgbClr val="002060"/>
                </a:solidFill>
              </a:endParaRPr>
            </a:p>
            <a:p>
              <a:pPr algn="ctr"/>
              <a:r>
                <a:rPr lang="en-GB" dirty="0">
                  <a:solidFill>
                    <a:srgbClr val="002060"/>
                  </a:solidFill>
                </a:rPr>
                <a:t>Individual</a:t>
              </a:r>
            </a:p>
            <a:p>
              <a:pPr algn="ctr"/>
              <a:endParaRPr lang="en-GB" dirty="0">
                <a:solidFill>
                  <a:srgbClr val="002060"/>
                </a:solidFill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3C38051D-63EE-4F07-AE35-1F06BC4469DF}"/>
                </a:ext>
              </a:extLst>
            </p:cNvPr>
            <p:cNvSpPr txBox="1"/>
            <p:nvPr/>
          </p:nvSpPr>
          <p:spPr>
            <a:xfrm>
              <a:off x="5872262" y="3064610"/>
              <a:ext cx="1799616" cy="923330"/>
            </a:xfrm>
            <a:prstGeom prst="rect">
              <a:avLst/>
            </a:prstGeom>
            <a:solidFill>
              <a:srgbClr val="33CCCC">
                <a:alpha val="50196"/>
              </a:srgbClr>
            </a:solidFill>
            <a:ln>
              <a:solidFill>
                <a:srgbClr val="33CCCC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GB" dirty="0">
                <a:solidFill>
                  <a:srgbClr val="002060"/>
                </a:solidFill>
              </a:endParaRPr>
            </a:p>
            <a:p>
              <a:pPr algn="ctr"/>
              <a:r>
                <a:rPr lang="en-GB" dirty="0">
                  <a:solidFill>
                    <a:srgbClr val="002060"/>
                  </a:solidFill>
                </a:rPr>
                <a:t>Organisational</a:t>
              </a:r>
            </a:p>
            <a:p>
              <a:pPr algn="ctr"/>
              <a:endParaRPr lang="en-GB" dirty="0">
                <a:solidFill>
                  <a:srgbClr val="002060"/>
                </a:solidFill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5AEE031B-5797-4F6B-96AC-F8414755F687}"/>
                </a:ext>
              </a:extLst>
            </p:cNvPr>
            <p:cNvSpPr txBox="1"/>
            <p:nvPr/>
          </p:nvSpPr>
          <p:spPr>
            <a:xfrm>
              <a:off x="3998072" y="4124363"/>
              <a:ext cx="1799616" cy="923330"/>
            </a:xfrm>
            <a:prstGeom prst="rect">
              <a:avLst/>
            </a:prstGeom>
            <a:solidFill>
              <a:srgbClr val="33CCCC">
                <a:alpha val="50196"/>
              </a:srgbClr>
            </a:solidFill>
            <a:ln>
              <a:solidFill>
                <a:srgbClr val="33CCCC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GB" dirty="0">
                <a:solidFill>
                  <a:srgbClr val="002060"/>
                </a:solidFill>
              </a:endParaRPr>
            </a:p>
            <a:p>
              <a:pPr algn="ctr"/>
              <a:r>
                <a:rPr lang="en-GB" dirty="0">
                  <a:solidFill>
                    <a:srgbClr val="002060"/>
                  </a:solidFill>
                </a:rPr>
                <a:t>Hard</a:t>
              </a:r>
            </a:p>
            <a:p>
              <a:pPr algn="ctr"/>
              <a:endParaRPr lang="en-GB" dirty="0">
                <a:solidFill>
                  <a:srgbClr val="002060"/>
                </a:solidFill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34BAD3A-6ADB-476A-9ED6-2962F9E3C663}"/>
                </a:ext>
              </a:extLst>
            </p:cNvPr>
            <p:cNvSpPr txBox="1"/>
            <p:nvPr/>
          </p:nvSpPr>
          <p:spPr>
            <a:xfrm>
              <a:off x="5872262" y="4130826"/>
              <a:ext cx="1799616" cy="923330"/>
            </a:xfrm>
            <a:prstGeom prst="rect">
              <a:avLst/>
            </a:prstGeom>
            <a:solidFill>
              <a:srgbClr val="33CCCC">
                <a:alpha val="50196"/>
              </a:srgbClr>
            </a:solidFill>
            <a:ln>
              <a:solidFill>
                <a:srgbClr val="33CCCC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GB" dirty="0">
                <a:solidFill>
                  <a:srgbClr val="002060"/>
                </a:solidFill>
              </a:endParaRPr>
            </a:p>
            <a:p>
              <a:pPr algn="ctr"/>
              <a:r>
                <a:rPr lang="en-GB" dirty="0">
                  <a:solidFill>
                    <a:srgbClr val="002060"/>
                  </a:solidFill>
                </a:rPr>
                <a:t>Soft</a:t>
              </a:r>
            </a:p>
            <a:p>
              <a:pPr algn="ctr"/>
              <a:endParaRPr lang="en-GB" dirty="0">
                <a:solidFill>
                  <a:srgbClr val="002060"/>
                </a:solidFill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26B31E0D-B667-4268-BD5A-EC552DAC2011}"/>
                </a:ext>
              </a:extLst>
            </p:cNvPr>
            <p:cNvSpPr txBox="1"/>
            <p:nvPr/>
          </p:nvSpPr>
          <p:spPr>
            <a:xfrm>
              <a:off x="3998072" y="1981412"/>
              <a:ext cx="1799616" cy="923330"/>
            </a:xfrm>
            <a:prstGeom prst="rect">
              <a:avLst/>
            </a:prstGeom>
            <a:solidFill>
              <a:srgbClr val="33CCCC"/>
            </a:solidFill>
            <a:ln>
              <a:solidFill>
                <a:srgbClr val="33CCCC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GB" dirty="0">
                <a:solidFill>
                  <a:srgbClr val="002060"/>
                </a:solidFill>
              </a:endParaRPr>
            </a:p>
            <a:p>
              <a:pPr algn="ctr"/>
              <a:r>
                <a:rPr lang="en-GB" dirty="0">
                  <a:solidFill>
                    <a:srgbClr val="002060"/>
                  </a:solidFill>
                </a:rPr>
                <a:t>Current role</a:t>
              </a:r>
            </a:p>
            <a:p>
              <a:pPr algn="ctr"/>
              <a:endParaRPr lang="en-GB" dirty="0">
                <a:solidFill>
                  <a:srgbClr val="002060"/>
                </a:solidFill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DED36DA8-3C28-4649-A629-E77A89C57B1D}"/>
                </a:ext>
              </a:extLst>
            </p:cNvPr>
            <p:cNvSpPr txBox="1"/>
            <p:nvPr/>
          </p:nvSpPr>
          <p:spPr>
            <a:xfrm>
              <a:off x="5872262" y="1981412"/>
              <a:ext cx="1799616" cy="923330"/>
            </a:xfrm>
            <a:prstGeom prst="rect">
              <a:avLst/>
            </a:prstGeom>
            <a:solidFill>
              <a:srgbClr val="33CCCC"/>
            </a:solidFill>
            <a:ln>
              <a:solidFill>
                <a:srgbClr val="33CCCC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GB" dirty="0">
                <a:solidFill>
                  <a:srgbClr val="002060"/>
                </a:solidFill>
              </a:endParaRPr>
            </a:p>
            <a:p>
              <a:pPr algn="ctr"/>
              <a:r>
                <a:rPr lang="en-GB" dirty="0">
                  <a:solidFill>
                    <a:srgbClr val="002060"/>
                  </a:solidFill>
                </a:rPr>
                <a:t>Future / stretch</a:t>
              </a:r>
            </a:p>
            <a:p>
              <a:pPr algn="ctr"/>
              <a:endParaRPr lang="en-GB" dirty="0">
                <a:solidFill>
                  <a:srgbClr val="002060"/>
                </a:solidFill>
              </a:endParaRPr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160AA5B6-DC75-4FED-B372-4B91FD0CF865}"/>
                </a:ext>
              </a:extLst>
            </p:cNvPr>
            <p:cNvGrpSpPr/>
            <p:nvPr/>
          </p:nvGrpSpPr>
          <p:grpSpPr>
            <a:xfrm>
              <a:off x="7671878" y="1412024"/>
              <a:ext cx="3657607" cy="2062103"/>
              <a:chOff x="7671878" y="1412024"/>
              <a:chExt cx="3657607" cy="2062103"/>
            </a:xfrm>
          </p:grpSpPr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6FD561D-18F5-4504-9355-67379F46BAA7}"/>
                  </a:ext>
                </a:extLst>
              </p:cNvPr>
              <p:cNvSpPr txBox="1"/>
              <p:nvPr/>
            </p:nvSpPr>
            <p:spPr>
              <a:xfrm>
                <a:off x="8592774" y="1412024"/>
                <a:ext cx="2736711" cy="2062103"/>
              </a:xfrm>
              <a:prstGeom prst="rect">
                <a:avLst/>
              </a:prstGeom>
              <a:solidFill>
                <a:srgbClr val="33CCCC"/>
              </a:solidFill>
              <a:ln>
                <a:solidFill>
                  <a:srgbClr val="33CCCC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endParaRPr lang="en-GB" sz="1600" dirty="0">
                  <a:solidFill>
                    <a:srgbClr val="002060"/>
                  </a:solidFill>
                </a:endParaRPr>
              </a:p>
              <a:p>
                <a:pPr algn="ctr"/>
                <a:r>
                  <a:rPr lang="en-GB" sz="1600" dirty="0">
                    <a:solidFill>
                      <a:srgbClr val="002060"/>
                    </a:solidFill>
                  </a:rPr>
                  <a:t>Knowledge, compliance and experience gaps for aspirational role</a:t>
                </a:r>
              </a:p>
              <a:p>
                <a:pPr algn="ctr"/>
                <a:endParaRPr lang="en-GB" sz="1600" dirty="0">
                  <a:solidFill>
                    <a:srgbClr val="002060"/>
                  </a:solidFill>
                </a:endParaRPr>
              </a:p>
              <a:p>
                <a:pPr algn="ctr"/>
                <a:r>
                  <a:rPr lang="en-GB" sz="1600" dirty="0">
                    <a:solidFill>
                      <a:srgbClr val="002060"/>
                    </a:solidFill>
                  </a:rPr>
                  <a:t>Key step changes – </a:t>
                </a:r>
                <a:r>
                  <a:rPr lang="en-GB" sz="1600" dirty="0" err="1">
                    <a:solidFill>
                      <a:srgbClr val="002060"/>
                    </a:solidFill>
                  </a:rPr>
                  <a:t>eg</a:t>
                </a:r>
                <a:r>
                  <a:rPr lang="en-GB" sz="1600" dirty="0">
                    <a:solidFill>
                      <a:srgbClr val="002060"/>
                    </a:solidFill>
                  </a:rPr>
                  <a:t> line management responsibility</a:t>
                </a:r>
              </a:p>
              <a:p>
                <a:pPr algn="ctr"/>
                <a:endParaRPr lang="en-GB" sz="1600" dirty="0">
                  <a:solidFill>
                    <a:srgbClr val="002060"/>
                  </a:solidFill>
                </a:endParaRPr>
              </a:p>
            </p:txBody>
          </p: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0BD7E9FA-D56B-43A4-B24A-A2EBD421C75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671878" y="2904742"/>
                <a:ext cx="920896" cy="569385"/>
              </a:xfrm>
              <a:prstGeom prst="line">
                <a:avLst/>
              </a:prstGeom>
              <a:ln>
                <a:solidFill>
                  <a:srgbClr val="33CC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5C46E82A-B6A4-4FEE-8F30-E15B9E6F8AB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671878" y="1412026"/>
                <a:ext cx="920896" cy="569386"/>
              </a:xfrm>
              <a:prstGeom prst="line">
                <a:avLst/>
              </a:prstGeom>
              <a:ln>
                <a:solidFill>
                  <a:srgbClr val="33CC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EF97E97B-AEF4-40A1-A5CF-97B1065C933E}"/>
                </a:ext>
              </a:extLst>
            </p:cNvPr>
            <p:cNvGrpSpPr/>
            <p:nvPr/>
          </p:nvGrpSpPr>
          <p:grpSpPr>
            <a:xfrm>
              <a:off x="366410" y="1412024"/>
              <a:ext cx="3631662" cy="2062104"/>
              <a:chOff x="366410" y="1412024"/>
              <a:chExt cx="3631662" cy="2062104"/>
            </a:xfrm>
          </p:grpSpPr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C3309B97-C12C-4A1A-A8C3-7884AB8158FB}"/>
                  </a:ext>
                </a:extLst>
              </p:cNvPr>
              <p:cNvSpPr txBox="1"/>
              <p:nvPr/>
            </p:nvSpPr>
            <p:spPr>
              <a:xfrm>
                <a:off x="366410" y="1412025"/>
                <a:ext cx="2736711" cy="2062103"/>
              </a:xfrm>
              <a:prstGeom prst="rect">
                <a:avLst/>
              </a:prstGeom>
              <a:solidFill>
                <a:srgbClr val="33CCCC"/>
              </a:solidFill>
              <a:ln>
                <a:solidFill>
                  <a:srgbClr val="33CCCC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endParaRPr lang="en-GB" sz="1600" dirty="0">
                  <a:solidFill>
                    <a:srgbClr val="002060"/>
                  </a:solidFill>
                </a:endParaRPr>
              </a:p>
              <a:p>
                <a:pPr algn="ctr"/>
                <a:r>
                  <a:rPr lang="en-GB" sz="1600" dirty="0">
                    <a:solidFill>
                      <a:srgbClr val="002060"/>
                    </a:solidFill>
                  </a:rPr>
                  <a:t>Performance review meetings to discuss gaps in current delivery</a:t>
                </a:r>
              </a:p>
              <a:p>
                <a:pPr algn="ctr"/>
                <a:endParaRPr lang="en-GB" sz="1600" dirty="0">
                  <a:solidFill>
                    <a:srgbClr val="002060"/>
                  </a:solidFill>
                </a:endParaRPr>
              </a:p>
              <a:p>
                <a:pPr algn="ctr"/>
                <a:r>
                  <a:rPr lang="en-GB" sz="1600" dirty="0">
                    <a:solidFill>
                      <a:srgbClr val="002060"/>
                    </a:solidFill>
                  </a:rPr>
                  <a:t>Feedback from colleagues, clients and stakeholders</a:t>
                </a:r>
              </a:p>
              <a:p>
                <a:pPr algn="ctr"/>
                <a:endParaRPr lang="en-GB" sz="1600" dirty="0">
                  <a:solidFill>
                    <a:srgbClr val="002060"/>
                  </a:solidFill>
                </a:endParaRPr>
              </a:p>
            </p:txBody>
          </p: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CA9B938E-0F23-4633-AA2B-0A05B44E4108}"/>
                  </a:ext>
                </a:extLst>
              </p:cNvPr>
              <p:cNvCxnSpPr/>
              <p:nvPr/>
            </p:nvCxnSpPr>
            <p:spPr>
              <a:xfrm>
                <a:off x="3103121" y="1412024"/>
                <a:ext cx="894951" cy="569388"/>
              </a:xfrm>
              <a:prstGeom prst="line">
                <a:avLst/>
              </a:prstGeom>
              <a:ln>
                <a:solidFill>
                  <a:srgbClr val="33CC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69747B01-6098-4E72-87DD-FE6067BDBC8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101500" y="2904742"/>
                <a:ext cx="896572" cy="569385"/>
              </a:xfrm>
              <a:prstGeom prst="line">
                <a:avLst/>
              </a:prstGeom>
              <a:ln>
                <a:solidFill>
                  <a:srgbClr val="33CC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078947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1F2A9E21-B1AB-4ADA-9FEF-4E550628C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6410" y="219210"/>
            <a:ext cx="10515600" cy="1325563"/>
          </a:xfrm>
        </p:spPr>
        <p:txBody>
          <a:bodyPr>
            <a:normAutofit/>
          </a:bodyPr>
          <a:lstStyle/>
          <a:p>
            <a:r>
              <a:rPr lang="en-GB" sz="4000" b="1" dirty="0">
                <a:solidFill>
                  <a:srgbClr val="2CB1AE"/>
                </a:solidFill>
              </a:rPr>
              <a:t>Building an Individual Development Plan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1E0EB1DD-A409-4AB1-AF4A-AAE6EB55054C}"/>
              </a:ext>
            </a:extLst>
          </p:cNvPr>
          <p:cNvGrpSpPr/>
          <p:nvPr/>
        </p:nvGrpSpPr>
        <p:grpSpPr>
          <a:xfrm>
            <a:off x="366410" y="1981412"/>
            <a:ext cx="10963075" cy="3072744"/>
            <a:chOff x="366410" y="1981412"/>
            <a:chExt cx="10963075" cy="3072744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08AD407C-9A31-44A6-A69F-EA82053613B0}"/>
                </a:ext>
              </a:extLst>
            </p:cNvPr>
            <p:cNvSpPr txBox="1"/>
            <p:nvPr/>
          </p:nvSpPr>
          <p:spPr>
            <a:xfrm>
              <a:off x="3998072" y="3064610"/>
              <a:ext cx="1799616" cy="923330"/>
            </a:xfrm>
            <a:prstGeom prst="rect">
              <a:avLst/>
            </a:prstGeom>
            <a:solidFill>
              <a:srgbClr val="33CCCC"/>
            </a:solidFill>
            <a:ln>
              <a:solidFill>
                <a:srgbClr val="33CCCC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GB" dirty="0">
                <a:solidFill>
                  <a:srgbClr val="002060"/>
                </a:solidFill>
              </a:endParaRPr>
            </a:p>
            <a:p>
              <a:pPr algn="ctr"/>
              <a:r>
                <a:rPr lang="en-GB" dirty="0">
                  <a:solidFill>
                    <a:srgbClr val="002060"/>
                  </a:solidFill>
                </a:rPr>
                <a:t>Individual</a:t>
              </a:r>
            </a:p>
            <a:p>
              <a:pPr algn="ctr"/>
              <a:endParaRPr lang="en-GB" dirty="0">
                <a:solidFill>
                  <a:srgbClr val="002060"/>
                </a:solidFill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3C38051D-63EE-4F07-AE35-1F06BC4469DF}"/>
                </a:ext>
              </a:extLst>
            </p:cNvPr>
            <p:cNvSpPr txBox="1"/>
            <p:nvPr/>
          </p:nvSpPr>
          <p:spPr>
            <a:xfrm>
              <a:off x="5872262" y="3064610"/>
              <a:ext cx="1799616" cy="923330"/>
            </a:xfrm>
            <a:prstGeom prst="rect">
              <a:avLst/>
            </a:prstGeom>
            <a:solidFill>
              <a:srgbClr val="33CCCC"/>
            </a:solidFill>
            <a:ln>
              <a:solidFill>
                <a:srgbClr val="33CCCC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GB" dirty="0">
                <a:solidFill>
                  <a:srgbClr val="002060"/>
                </a:solidFill>
              </a:endParaRPr>
            </a:p>
            <a:p>
              <a:pPr algn="ctr"/>
              <a:r>
                <a:rPr lang="en-GB" dirty="0">
                  <a:solidFill>
                    <a:srgbClr val="002060"/>
                  </a:solidFill>
                </a:rPr>
                <a:t>Organisational</a:t>
              </a:r>
            </a:p>
            <a:p>
              <a:pPr algn="ctr"/>
              <a:endParaRPr lang="en-GB" dirty="0">
                <a:solidFill>
                  <a:srgbClr val="002060"/>
                </a:solidFill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5AEE031B-5797-4F6B-96AC-F8414755F687}"/>
                </a:ext>
              </a:extLst>
            </p:cNvPr>
            <p:cNvSpPr txBox="1"/>
            <p:nvPr/>
          </p:nvSpPr>
          <p:spPr>
            <a:xfrm>
              <a:off x="3998072" y="4124363"/>
              <a:ext cx="1799616" cy="923330"/>
            </a:xfrm>
            <a:prstGeom prst="rect">
              <a:avLst/>
            </a:prstGeom>
            <a:solidFill>
              <a:srgbClr val="33CCCC">
                <a:alpha val="50196"/>
              </a:srgbClr>
            </a:solidFill>
            <a:ln>
              <a:solidFill>
                <a:srgbClr val="33CCCC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GB" dirty="0">
                <a:solidFill>
                  <a:srgbClr val="002060"/>
                </a:solidFill>
              </a:endParaRPr>
            </a:p>
            <a:p>
              <a:pPr algn="ctr"/>
              <a:r>
                <a:rPr lang="en-GB" dirty="0">
                  <a:solidFill>
                    <a:srgbClr val="002060"/>
                  </a:solidFill>
                </a:rPr>
                <a:t>Hard</a:t>
              </a:r>
            </a:p>
            <a:p>
              <a:pPr algn="ctr"/>
              <a:endParaRPr lang="en-GB" dirty="0">
                <a:solidFill>
                  <a:srgbClr val="002060"/>
                </a:solidFill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34BAD3A-6ADB-476A-9ED6-2962F9E3C663}"/>
                </a:ext>
              </a:extLst>
            </p:cNvPr>
            <p:cNvSpPr txBox="1"/>
            <p:nvPr/>
          </p:nvSpPr>
          <p:spPr>
            <a:xfrm>
              <a:off x="5872262" y="4130826"/>
              <a:ext cx="1799616" cy="923330"/>
            </a:xfrm>
            <a:prstGeom prst="rect">
              <a:avLst/>
            </a:prstGeom>
            <a:solidFill>
              <a:srgbClr val="33CCCC">
                <a:alpha val="50196"/>
              </a:srgbClr>
            </a:solidFill>
            <a:ln>
              <a:solidFill>
                <a:srgbClr val="33CCCC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GB" dirty="0">
                <a:solidFill>
                  <a:srgbClr val="002060"/>
                </a:solidFill>
              </a:endParaRPr>
            </a:p>
            <a:p>
              <a:pPr algn="ctr"/>
              <a:r>
                <a:rPr lang="en-GB" dirty="0">
                  <a:solidFill>
                    <a:srgbClr val="002060"/>
                  </a:solidFill>
                </a:rPr>
                <a:t>Soft</a:t>
              </a:r>
            </a:p>
            <a:p>
              <a:pPr algn="ctr"/>
              <a:endParaRPr lang="en-GB" dirty="0">
                <a:solidFill>
                  <a:srgbClr val="002060"/>
                </a:solidFill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26B31E0D-B667-4268-BD5A-EC552DAC2011}"/>
                </a:ext>
              </a:extLst>
            </p:cNvPr>
            <p:cNvSpPr txBox="1"/>
            <p:nvPr/>
          </p:nvSpPr>
          <p:spPr>
            <a:xfrm>
              <a:off x="3998072" y="1981412"/>
              <a:ext cx="1799616" cy="923330"/>
            </a:xfrm>
            <a:prstGeom prst="rect">
              <a:avLst/>
            </a:prstGeom>
            <a:solidFill>
              <a:srgbClr val="33CCCC">
                <a:alpha val="50196"/>
              </a:srgbClr>
            </a:solidFill>
            <a:ln>
              <a:solidFill>
                <a:srgbClr val="33CCCC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GB" dirty="0">
                <a:solidFill>
                  <a:srgbClr val="002060"/>
                </a:solidFill>
              </a:endParaRPr>
            </a:p>
            <a:p>
              <a:pPr algn="ctr"/>
              <a:r>
                <a:rPr lang="en-GB" dirty="0">
                  <a:solidFill>
                    <a:srgbClr val="002060"/>
                  </a:solidFill>
                </a:rPr>
                <a:t>Current role</a:t>
              </a:r>
            </a:p>
            <a:p>
              <a:pPr algn="ctr"/>
              <a:endParaRPr lang="en-GB" dirty="0">
                <a:solidFill>
                  <a:srgbClr val="002060"/>
                </a:solidFill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DED36DA8-3C28-4649-A629-E77A89C57B1D}"/>
                </a:ext>
              </a:extLst>
            </p:cNvPr>
            <p:cNvSpPr txBox="1"/>
            <p:nvPr/>
          </p:nvSpPr>
          <p:spPr>
            <a:xfrm>
              <a:off x="5872262" y="1981412"/>
              <a:ext cx="1799616" cy="923330"/>
            </a:xfrm>
            <a:prstGeom prst="rect">
              <a:avLst/>
            </a:prstGeom>
            <a:solidFill>
              <a:srgbClr val="33CCCC">
                <a:alpha val="50196"/>
              </a:srgbClr>
            </a:solidFill>
            <a:ln>
              <a:solidFill>
                <a:srgbClr val="33CCCC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GB" dirty="0">
                <a:solidFill>
                  <a:srgbClr val="002060"/>
                </a:solidFill>
              </a:endParaRPr>
            </a:p>
            <a:p>
              <a:pPr algn="ctr"/>
              <a:r>
                <a:rPr lang="en-GB" dirty="0">
                  <a:solidFill>
                    <a:srgbClr val="002060"/>
                  </a:solidFill>
                </a:rPr>
                <a:t>Future / stretch</a:t>
              </a:r>
            </a:p>
            <a:p>
              <a:pPr algn="ctr"/>
              <a:endParaRPr lang="en-GB" dirty="0">
                <a:solidFill>
                  <a:srgbClr val="002060"/>
                </a:solidFill>
              </a:endParaRPr>
            </a:p>
          </p:txBody>
        </p: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CB127824-79CD-4E67-A6D2-A56FA28354CB}"/>
                </a:ext>
              </a:extLst>
            </p:cNvPr>
            <p:cNvGrpSpPr/>
            <p:nvPr/>
          </p:nvGrpSpPr>
          <p:grpSpPr>
            <a:xfrm>
              <a:off x="7671878" y="2501522"/>
              <a:ext cx="3657607" cy="2062103"/>
              <a:chOff x="7671878" y="1412024"/>
              <a:chExt cx="3657607" cy="2062103"/>
            </a:xfrm>
          </p:grpSpPr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6FD561D-18F5-4504-9355-67379F46BAA7}"/>
                  </a:ext>
                </a:extLst>
              </p:cNvPr>
              <p:cNvSpPr txBox="1"/>
              <p:nvPr/>
            </p:nvSpPr>
            <p:spPr>
              <a:xfrm>
                <a:off x="8592774" y="1412024"/>
                <a:ext cx="2736711" cy="2062103"/>
              </a:xfrm>
              <a:prstGeom prst="rect">
                <a:avLst/>
              </a:prstGeom>
              <a:solidFill>
                <a:srgbClr val="33CCCC"/>
              </a:solidFill>
              <a:ln>
                <a:solidFill>
                  <a:srgbClr val="33CCCC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endParaRPr lang="en-GB" sz="1600" dirty="0">
                  <a:solidFill>
                    <a:srgbClr val="002060"/>
                  </a:solidFill>
                </a:endParaRPr>
              </a:p>
              <a:p>
                <a:pPr algn="ctr"/>
                <a:r>
                  <a:rPr lang="en-GB" sz="1600" dirty="0">
                    <a:solidFill>
                      <a:srgbClr val="002060"/>
                    </a:solidFill>
                  </a:rPr>
                  <a:t>Wider environment</a:t>
                </a:r>
              </a:p>
              <a:p>
                <a:pPr algn="ctr"/>
                <a:endParaRPr lang="en-GB" sz="1600" dirty="0">
                  <a:solidFill>
                    <a:srgbClr val="002060"/>
                  </a:solidFill>
                </a:endParaRPr>
              </a:p>
              <a:p>
                <a:pPr algn="ctr"/>
                <a:r>
                  <a:rPr lang="en-GB" sz="1600" dirty="0">
                    <a:solidFill>
                      <a:srgbClr val="002060"/>
                    </a:solidFill>
                  </a:rPr>
                  <a:t>Organisational change and complementarity within team</a:t>
                </a:r>
              </a:p>
              <a:p>
                <a:pPr algn="ctr"/>
                <a:endParaRPr lang="en-GB" sz="1600" dirty="0">
                  <a:solidFill>
                    <a:srgbClr val="002060"/>
                  </a:solidFill>
                </a:endParaRPr>
              </a:p>
              <a:p>
                <a:pPr algn="ctr"/>
                <a:r>
                  <a:rPr lang="en-GB" sz="1600" dirty="0">
                    <a:solidFill>
                      <a:srgbClr val="002060"/>
                    </a:solidFill>
                  </a:rPr>
                  <a:t>NB: nature of small organisations</a:t>
                </a:r>
              </a:p>
            </p:txBody>
          </p: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0BD7E9FA-D56B-43A4-B24A-A2EBD421C75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671878" y="2904742"/>
                <a:ext cx="920896" cy="569385"/>
              </a:xfrm>
              <a:prstGeom prst="line">
                <a:avLst/>
              </a:prstGeom>
              <a:ln>
                <a:solidFill>
                  <a:srgbClr val="33CC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5C46E82A-B6A4-4FEE-8F30-E15B9E6F8AB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671878" y="1412026"/>
                <a:ext cx="920896" cy="569386"/>
              </a:xfrm>
              <a:prstGeom prst="line">
                <a:avLst/>
              </a:prstGeom>
              <a:ln>
                <a:solidFill>
                  <a:srgbClr val="33CC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C7F1C30B-A4F6-4399-B805-F1B197B3CD10}"/>
                </a:ext>
              </a:extLst>
            </p:cNvPr>
            <p:cNvGrpSpPr/>
            <p:nvPr/>
          </p:nvGrpSpPr>
          <p:grpSpPr>
            <a:xfrm>
              <a:off x="366410" y="2501522"/>
              <a:ext cx="3631662" cy="2062104"/>
              <a:chOff x="366410" y="1412024"/>
              <a:chExt cx="3631662" cy="2062104"/>
            </a:xfrm>
          </p:grpSpPr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C3309B97-C12C-4A1A-A8C3-7884AB8158FB}"/>
                  </a:ext>
                </a:extLst>
              </p:cNvPr>
              <p:cNvSpPr txBox="1"/>
              <p:nvPr/>
            </p:nvSpPr>
            <p:spPr>
              <a:xfrm>
                <a:off x="366410" y="1412025"/>
                <a:ext cx="2736711" cy="2062103"/>
              </a:xfrm>
              <a:prstGeom prst="rect">
                <a:avLst/>
              </a:prstGeom>
              <a:solidFill>
                <a:srgbClr val="33CCCC"/>
              </a:solidFill>
              <a:ln>
                <a:solidFill>
                  <a:srgbClr val="33CCCC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endParaRPr lang="en-GB" sz="1600" dirty="0">
                  <a:solidFill>
                    <a:srgbClr val="002060"/>
                  </a:solidFill>
                </a:endParaRPr>
              </a:p>
              <a:p>
                <a:pPr algn="ctr"/>
                <a:endParaRPr lang="en-GB" sz="1600" dirty="0">
                  <a:solidFill>
                    <a:srgbClr val="002060"/>
                  </a:solidFill>
                </a:endParaRPr>
              </a:p>
              <a:p>
                <a:pPr algn="ctr"/>
                <a:r>
                  <a:rPr lang="en-GB" sz="1600" dirty="0">
                    <a:solidFill>
                      <a:srgbClr val="002060"/>
                    </a:solidFill>
                  </a:rPr>
                  <a:t>Personal motivations, interests and aptitudes with specific reference to how these might be expressed at work</a:t>
                </a:r>
              </a:p>
              <a:p>
                <a:pPr algn="ctr"/>
                <a:endParaRPr lang="en-GB" sz="1600" dirty="0">
                  <a:solidFill>
                    <a:srgbClr val="002060"/>
                  </a:solidFill>
                </a:endParaRPr>
              </a:p>
              <a:p>
                <a:pPr algn="ctr"/>
                <a:endParaRPr lang="en-GB" sz="1600" dirty="0">
                  <a:solidFill>
                    <a:srgbClr val="002060"/>
                  </a:solidFill>
                </a:endParaRPr>
              </a:p>
            </p:txBody>
          </p: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CA9B938E-0F23-4633-AA2B-0A05B44E4108}"/>
                  </a:ext>
                </a:extLst>
              </p:cNvPr>
              <p:cNvCxnSpPr/>
              <p:nvPr/>
            </p:nvCxnSpPr>
            <p:spPr>
              <a:xfrm>
                <a:off x="3103121" y="1412024"/>
                <a:ext cx="894951" cy="569388"/>
              </a:xfrm>
              <a:prstGeom prst="line">
                <a:avLst/>
              </a:prstGeom>
              <a:ln>
                <a:solidFill>
                  <a:srgbClr val="33CC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69747B01-6098-4E72-87DD-FE6067BDBC8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101500" y="2904742"/>
                <a:ext cx="896572" cy="569385"/>
              </a:xfrm>
              <a:prstGeom prst="line">
                <a:avLst/>
              </a:prstGeom>
              <a:ln>
                <a:solidFill>
                  <a:srgbClr val="33CC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8081303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1F2A9E21-B1AB-4ADA-9FEF-4E550628C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6410" y="219210"/>
            <a:ext cx="10515600" cy="1325563"/>
          </a:xfrm>
        </p:spPr>
        <p:txBody>
          <a:bodyPr>
            <a:normAutofit/>
          </a:bodyPr>
          <a:lstStyle/>
          <a:p>
            <a:r>
              <a:rPr lang="en-GB" sz="4000" b="1" dirty="0">
                <a:solidFill>
                  <a:srgbClr val="2CB1AE"/>
                </a:solidFill>
              </a:rPr>
              <a:t>Building an Individual Development Plan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3973B01-154C-487C-B494-A6F262BFAC27}"/>
              </a:ext>
            </a:extLst>
          </p:cNvPr>
          <p:cNvGrpSpPr/>
          <p:nvPr/>
        </p:nvGrpSpPr>
        <p:grpSpPr>
          <a:xfrm>
            <a:off x="366410" y="1981412"/>
            <a:ext cx="10963075" cy="3661983"/>
            <a:chOff x="366410" y="1981412"/>
            <a:chExt cx="10963075" cy="3661983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08AD407C-9A31-44A6-A69F-EA82053613B0}"/>
                </a:ext>
              </a:extLst>
            </p:cNvPr>
            <p:cNvSpPr txBox="1"/>
            <p:nvPr/>
          </p:nvSpPr>
          <p:spPr>
            <a:xfrm>
              <a:off x="3998072" y="3064610"/>
              <a:ext cx="1799616" cy="923330"/>
            </a:xfrm>
            <a:prstGeom prst="rect">
              <a:avLst/>
            </a:prstGeom>
            <a:solidFill>
              <a:srgbClr val="33CCCC">
                <a:alpha val="50196"/>
              </a:srgbClr>
            </a:solidFill>
            <a:ln>
              <a:solidFill>
                <a:srgbClr val="33CCCC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GB" dirty="0">
                <a:solidFill>
                  <a:srgbClr val="002060"/>
                </a:solidFill>
              </a:endParaRPr>
            </a:p>
            <a:p>
              <a:pPr algn="ctr"/>
              <a:r>
                <a:rPr lang="en-GB" dirty="0">
                  <a:solidFill>
                    <a:srgbClr val="002060"/>
                  </a:solidFill>
                </a:rPr>
                <a:t>Individual</a:t>
              </a:r>
            </a:p>
            <a:p>
              <a:pPr algn="ctr"/>
              <a:endParaRPr lang="en-GB" dirty="0">
                <a:solidFill>
                  <a:srgbClr val="002060"/>
                </a:solidFill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3C38051D-63EE-4F07-AE35-1F06BC4469DF}"/>
                </a:ext>
              </a:extLst>
            </p:cNvPr>
            <p:cNvSpPr txBox="1"/>
            <p:nvPr/>
          </p:nvSpPr>
          <p:spPr>
            <a:xfrm>
              <a:off x="5872262" y="3064610"/>
              <a:ext cx="1799616" cy="923330"/>
            </a:xfrm>
            <a:prstGeom prst="rect">
              <a:avLst/>
            </a:prstGeom>
            <a:solidFill>
              <a:srgbClr val="33CCCC">
                <a:alpha val="50196"/>
              </a:srgbClr>
            </a:solidFill>
            <a:ln>
              <a:solidFill>
                <a:srgbClr val="33CCCC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GB" dirty="0">
                <a:solidFill>
                  <a:srgbClr val="002060"/>
                </a:solidFill>
              </a:endParaRPr>
            </a:p>
            <a:p>
              <a:pPr algn="ctr"/>
              <a:r>
                <a:rPr lang="en-GB" dirty="0">
                  <a:solidFill>
                    <a:srgbClr val="002060"/>
                  </a:solidFill>
                </a:rPr>
                <a:t>Organisational</a:t>
              </a:r>
            </a:p>
            <a:p>
              <a:pPr algn="ctr"/>
              <a:endParaRPr lang="en-GB" dirty="0">
                <a:solidFill>
                  <a:srgbClr val="002060"/>
                </a:solidFill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5AEE031B-5797-4F6B-96AC-F8414755F687}"/>
                </a:ext>
              </a:extLst>
            </p:cNvPr>
            <p:cNvSpPr txBox="1"/>
            <p:nvPr/>
          </p:nvSpPr>
          <p:spPr>
            <a:xfrm>
              <a:off x="3998072" y="4124949"/>
              <a:ext cx="1799616" cy="923330"/>
            </a:xfrm>
            <a:prstGeom prst="rect">
              <a:avLst/>
            </a:prstGeom>
            <a:solidFill>
              <a:srgbClr val="33CCCC"/>
            </a:solidFill>
            <a:ln>
              <a:solidFill>
                <a:srgbClr val="33CCCC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GB" dirty="0">
                <a:solidFill>
                  <a:srgbClr val="002060"/>
                </a:solidFill>
              </a:endParaRPr>
            </a:p>
            <a:p>
              <a:pPr algn="ctr"/>
              <a:r>
                <a:rPr lang="en-GB" dirty="0">
                  <a:solidFill>
                    <a:srgbClr val="002060"/>
                  </a:solidFill>
                </a:rPr>
                <a:t>Hard</a:t>
              </a:r>
            </a:p>
            <a:p>
              <a:pPr algn="ctr"/>
              <a:endParaRPr lang="en-GB" dirty="0">
                <a:solidFill>
                  <a:srgbClr val="002060"/>
                </a:solidFill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34BAD3A-6ADB-476A-9ED6-2962F9E3C663}"/>
                </a:ext>
              </a:extLst>
            </p:cNvPr>
            <p:cNvSpPr txBox="1"/>
            <p:nvPr/>
          </p:nvSpPr>
          <p:spPr>
            <a:xfrm>
              <a:off x="5872262" y="4130826"/>
              <a:ext cx="1799616" cy="923330"/>
            </a:xfrm>
            <a:prstGeom prst="rect">
              <a:avLst/>
            </a:prstGeom>
            <a:solidFill>
              <a:srgbClr val="33CCCC"/>
            </a:solidFill>
            <a:ln>
              <a:solidFill>
                <a:srgbClr val="33CCCC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GB" dirty="0">
                <a:solidFill>
                  <a:srgbClr val="002060"/>
                </a:solidFill>
              </a:endParaRPr>
            </a:p>
            <a:p>
              <a:pPr algn="ctr"/>
              <a:r>
                <a:rPr lang="en-GB" dirty="0">
                  <a:solidFill>
                    <a:srgbClr val="002060"/>
                  </a:solidFill>
                </a:rPr>
                <a:t>Soft</a:t>
              </a:r>
            </a:p>
            <a:p>
              <a:pPr algn="ctr"/>
              <a:endParaRPr lang="en-GB" dirty="0">
                <a:solidFill>
                  <a:srgbClr val="002060"/>
                </a:solidFill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26B31E0D-B667-4268-BD5A-EC552DAC2011}"/>
                </a:ext>
              </a:extLst>
            </p:cNvPr>
            <p:cNvSpPr txBox="1"/>
            <p:nvPr/>
          </p:nvSpPr>
          <p:spPr>
            <a:xfrm>
              <a:off x="3998072" y="1981412"/>
              <a:ext cx="1799616" cy="923330"/>
            </a:xfrm>
            <a:prstGeom prst="rect">
              <a:avLst/>
            </a:prstGeom>
            <a:solidFill>
              <a:srgbClr val="33CCCC">
                <a:alpha val="50196"/>
              </a:srgbClr>
            </a:solidFill>
            <a:ln>
              <a:solidFill>
                <a:srgbClr val="33CCCC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GB" dirty="0">
                <a:solidFill>
                  <a:srgbClr val="002060"/>
                </a:solidFill>
              </a:endParaRPr>
            </a:p>
            <a:p>
              <a:pPr algn="ctr"/>
              <a:r>
                <a:rPr lang="en-GB" dirty="0">
                  <a:solidFill>
                    <a:srgbClr val="002060"/>
                  </a:solidFill>
                </a:rPr>
                <a:t>Current role</a:t>
              </a:r>
            </a:p>
            <a:p>
              <a:pPr algn="ctr"/>
              <a:endParaRPr lang="en-GB" dirty="0">
                <a:solidFill>
                  <a:srgbClr val="002060"/>
                </a:solidFill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DED36DA8-3C28-4649-A629-E77A89C57B1D}"/>
                </a:ext>
              </a:extLst>
            </p:cNvPr>
            <p:cNvSpPr txBox="1"/>
            <p:nvPr/>
          </p:nvSpPr>
          <p:spPr>
            <a:xfrm>
              <a:off x="5872262" y="1981412"/>
              <a:ext cx="1799616" cy="923330"/>
            </a:xfrm>
            <a:prstGeom prst="rect">
              <a:avLst/>
            </a:prstGeom>
            <a:solidFill>
              <a:srgbClr val="33CCCC">
                <a:alpha val="50196"/>
              </a:srgbClr>
            </a:solidFill>
            <a:ln>
              <a:solidFill>
                <a:srgbClr val="33CCCC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GB" dirty="0">
                <a:solidFill>
                  <a:srgbClr val="002060"/>
                </a:solidFill>
              </a:endParaRPr>
            </a:p>
            <a:p>
              <a:pPr algn="ctr"/>
              <a:r>
                <a:rPr lang="en-GB" dirty="0">
                  <a:solidFill>
                    <a:srgbClr val="002060"/>
                  </a:solidFill>
                </a:rPr>
                <a:t>Future / stretch</a:t>
              </a:r>
            </a:p>
            <a:p>
              <a:pPr algn="ctr"/>
              <a:endParaRPr lang="en-GB" dirty="0">
                <a:solidFill>
                  <a:srgbClr val="002060"/>
                </a:solidFill>
              </a:endParaRPr>
            </a:p>
          </p:txBody>
        </p: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86952DC0-B660-4B3B-AF74-040D210AAA7D}"/>
                </a:ext>
              </a:extLst>
            </p:cNvPr>
            <p:cNvGrpSpPr/>
            <p:nvPr/>
          </p:nvGrpSpPr>
          <p:grpSpPr>
            <a:xfrm>
              <a:off x="7671878" y="3581292"/>
              <a:ext cx="3657607" cy="2062103"/>
              <a:chOff x="7671878" y="1412024"/>
              <a:chExt cx="3657607" cy="2062103"/>
            </a:xfrm>
          </p:grpSpPr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6FD561D-18F5-4504-9355-67379F46BAA7}"/>
                  </a:ext>
                </a:extLst>
              </p:cNvPr>
              <p:cNvSpPr txBox="1"/>
              <p:nvPr/>
            </p:nvSpPr>
            <p:spPr>
              <a:xfrm>
                <a:off x="8592774" y="1412024"/>
                <a:ext cx="2736711" cy="2062103"/>
              </a:xfrm>
              <a:prstGeom prst="rect">
                <a:avLst/>
              </a:prstGeom>
              <a:solidFill>
                <a:srgbClr val="33CCCC"/>
              </a:solidFill>
              <a:ln>
                <a:solidFill>
                  <a:srgbClr val="33CCCC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endParaRPr lang="en-GB" sz="1600" dirty="0">
                  <a:solidFill>
                    <a:srgbClr val="002060"/>
                  </a:solidFill>
                </a:endParaRPr>
              </a:p>
              <a:p>
                <a:pPr algn="ctr"/>
                <a:r>
                  <a:rPr lang="en-GB" sz="1600" dirty="0">
                    <a:solidFill>
                      <a:srgbClr val="002060"/>
                    </a:solidFill>
                  </a:rPr>
                  <a:t>Behavioural, Competence, Values</a:t>
                </a:r>
              </a:p>
              <a:p>
                <a:pPr algn="ctr"/>
                <a:endParaRPr lang="en-GB" sz="1600" dirty="0">
                  <a:solidFill>
                    <a:srgbClr val="002060"/>
                  </a:solidFill>
                </a:endParaRPr>
              </a:p>
              <a:p>
                <a:pPr algn="ctr"/>
                <a:r>
                  <a:rPr lang="en-GB" sz="1600" dirty="0">
                    <a:solidFill>
                      <a:srgbClr val="002060"/>
                    </a:solidFill>
                  </a:rPr>
                  <a:t>Longer term, requiring practice and feedback to develop and embed</a:t>
                </a:r>
              </a:p>
              <a:p>
                <a:pPr algn="ctr"/>
                <a:endParaRPr lang="en-GB" sz="1600" dirty="0">
                  <a:solidFill>
                    <a:srgbClr val="002060"/>
                  </a:solidFill>
                </a:endParaRPr>
              </a:p>
            </p:txBody>
          </p: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0BD7E9FA-D56B-43A4-B24A-A2EBD421C75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671878" y="2904742"/>
                <a:ext cx="920896" cy="569385"/>
              </a:xfrm>
              <a:prstGeom prst="line">
                <a:avLst/>
              </a:prstGeom>
              <a:ln>
                <a:solidFill>
                  <a:srgbClr val="33CC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5C46E82A-B6A4-4FEE-8F30-E15B9E6F8AB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671878" y="1412026"/>
                <a:ext cx="920896" cy="569386"/>
              </a:xfrm>
              <a:prstGeom prst="line">
                <a:avLst/>
              </a:prstGeom>
              <a:ln>
                <a:solidFill>
                  <a:srgbClr val="33CC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6E50B91F-4DA1-45CE-B3C9-3FD596473653}"/>
                </a:ext>
              </a:extLst>
            </p:cNvPr>
            <p:cNvGrpSpPr/>
            <p:nvPr/>
          </p:nvGrpSpPr>
          <p:grpSpPr>
            <a:xfrm>
              <a:off x="366410" y="3558432"/>
              <a:ext cx="3631662" cy="2062104"/>
              <a:chOff x="366410" y="1389164"/>
              <a:chExt cx="3631662" cy="2062104"/>
            </a:xfrm>
          </p:grpSpPr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C3309B97-C12C-4A1A-A8C3-7884AB8158FB}"/>
                  </a:ext>
                </a:extLst>
              </p:cNvPr>
              <p:cNvSpPr txBox="1"/>
              <p:nvPr/>
            </p:nvSpPr>
            <p:spPr>
              <a:xfrm>
                <a:off x="366410" y="1389165"/>
                <a:ext cx="2736711" cy="2062103"/>
              </a:xfrm>
              <a:prstGeom prst="rect">
                <a:avLst/>
              </a:prstGeom>
              <a:solidFill>
                <a:srgbClr val="33CCCC"/>
              </a:solidFill>
              <a:ln>
                <a:solidFill>
                  <a:srgbClr val="33CCCC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endParaRPr lang="en-GB" sz="1600" dirty="0">
                  <a:solidFill>
                    <a:srgbClr val="002060"/>
                  </a:solidFill>
                </a:endParaRPr>
              </a:p>
              <a:p>
                <a:pPr algn="ctr"/>
                <a:r>
                  <a:rPr lang="en-GB" sz="1600" dirty="0">
                    <a:solidFill>
                      <a:srgbClr val="002060"/>
                    </a:solidFill>
                  </a:rPr>
                  <a:t>Knowledge, Expertise, Compliance, Skills</a:t>
                </a:r>
              </a:p>
              <a:p>
                <a:pPr algn="ctr"/>
                <a:endParaRPr lang="en-GB" sz="1600" dirty="0">
                  <a:solidFill>
                    <a:srgbClr val="002060"/>
                  </a:solidFill>
                </a:endParaRPr>
              </a:p>
              <a:p>
                <a:pPr algn="ctr"/>
                <a:r>
                  <a:rPr lang="en-GB" sz="1600" dirty="0">
                    <a:solidFill>
                      <a:srgbClr val="002060"/>
                    </a:solidFill>
                  </a:rPr>
                  <a:t>Relatively quantifiable, objective and verifiable by testing and exposure</a:t>
                </a:r>
              </a:p>
              <a:p>
                <a:pPr algn="ctr"/>
                <a:endParaRPr lang="en-GB" sz="1600" dirty="0">
                  <a:solidFill>
                    <a:srgbClr val="002060"/>
                  </a:solidFill>
                </a:endParaRPr>
              </a:p>
            </p:txBody>
          </p: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CA9B938E-0F23-4633-AA2B-0A05B44E4108}"/>
                  </a:ext>
                </a:extLst>
              </p:cNvPr>
              <p:cNvCxnSpPr/>
              <p:nvPr/>
            </p:nvCxnSpPr>
            <p:spPr>
              <a:xfrm>
                <a:off x="3103121" y="1389164"/>
                <a:ext cx="894951" cy="569388"/>
              </a:xfrm>
              <a:prstGeom prst="line">
                <a:avLst/>
              </a:prstGeom>
              <a:ln>
                <a:solidFill>
                  <a:srgbClr val="33CC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69747B01-6098-4E72-87DD-FE6067BDBC8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101500" y="2881882"/>
                <a:ext cx="896572" cy="569385"/>
              </a:xfrm>
              <a:prstGeom prst="line">
                <a:avLst/>
              </a:prstGeom>
              <a:ln>
                <a:solidFill>
                  <a:srgbClr val="33CC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047477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4C41B322-4880-4616-9E80-A90F22B022F2}"/>
              </a:ext>
            </a:extLst>
          </p:cNvPr>
          <p:cNvSpPr txBox="1">
            <a:spLocks/>
          </p:cNvSpPr>
          <p:nvPr/>
        </p:nvSpPr>
        <p:spPr>
          <a:xfrm>
            <a:off x="112770" y="4610905"/>
            <a:ext cx="2390057" cy="2131073"/>
          </a:xfrm>
          <a:prstGeom prst="rect">
            <a:avLst/>
          </a:prstGeom>
          <a:gradFill flip="none" rotWithShape="1">
            <a:gsLst>
              <a:gs pos="0">
                <a:srgbClr val="2CB0B8">
                  <a:tint val="66000"/>
                  <a:satMod val="160000"/>
                </a:srgbClr>
              </a:gs>
              <a:gs pos="50000">
                <a:srgbClr val="2CB0B8">
                  <a:tint val="44500"/>
                  <a:satMod val="160000"/>
                </a:srgbClr>
              </a:gs>
              <a:gs pos="100000">
                <a:srgbClr val="2CB0B8">
                  <a:tint val="23500"/>
                  <a:satMod val="16000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US" sz="2400" b="1" dirty="0">
                <a:solidFill>
                  <a:srgbClr val="2CB0B8"/>
                </a:solidFill>
              </a:rPr>
              <a:t>Context:</a:t>
            </a:r>
          </a:p>
          <a:p>
            <a:pPr marL="571500" indent="-571500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2CB0B8"/>
                </a:solidFill>
              </a:rPr>
              <a:t>Career stage</a:t>
            </a:r>
          </a:p>
          <a:p>
            <a:pPr marL="571500" indent="-571500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2CB0B8"/>
                </a:solidFill>
              </a:rPr>
              <a:t>Role stage</a:t>
            </a:r>
          </a:p>
          <a:p>
            <a:pPr marL="571500" indent="-571500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2CB0B8"/>
                </a:solidFill>
              </a:rPr>
              <a:t>Personal life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D615272-2A56-4956-A1AB-BFA0FD2995E2}"/>
              </a:ext>
            </a:extLst>
          </p:cNvPr>
          <p:cNvSpPr txBox="1">
            <a:spLocks/>
          </p:cNvSpPr>
          <p:nvPr/>
        </p:nvSpPr>
        <p:spPr>
          <a:xfrm>
            <a:off x="838200" y="338452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solidFill>
                  <a:srgbClr val="2CB0B8"/>
                </a:solidFill>
              </a:rPr>
              <a:t>Identifying priorities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95287690-3F5B-45EE-8066-82142CF7ED9E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>
              <a:solidFill>
                <a:srgbClr val="3498B0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3A6DA2F-2AEE-4B02-8858-F8A91796969D}"/>
              </a:ext>
            </a:extLst>
          </p:cNvPr>
          <p:cNvGrpSpPr/>
          <p:nvPr/>
        </p:nvGrpSpPr>
        <p:grpSpPr>
          <a:xfrm>
            <a:off x="3289268" y="1156484"/>
            <a:ext cx="4980658" cy="4553004"/>
            <a:chOff x="5272695" y="-26958"/>
            <a:chExt cx="4436081" cy="4258783"/>
          </a:xfrm>
          <a:solidFill>
            <a:srgbClr val="2CB0B8"/>
          </a:solidFill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2CB8285F-B589-4DE4-8299-99D894A99F8C}"/>
                </a:ext>
              </a:extLst>
            </p:cNvPr>
            <p:cNvSpPr/>
            <p:nvPr/>
          </p:nvSpPr>
          <p:spPr>
            <a:xfrm>
              <a:off x="6509169" y="-26958"/>
              <a:ext cx="3199607" cy="3242555"/>
            </a:xfrm>
            <a:prstGeom prst="ellipse">
              <a:avLst/>
            </a:prstGeom>
            <a:grpFill/>
            <a:ln>
              <a:solidFill>
                <a:srgbClr val="0085A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800" dirty="0"/>
                <a:t>Behavioural</a:t>
              </a:r>
            </a:p>
            <a:p>
              <a:pPr algn="ctr"/>
              <a:r>
                <a:rPr lang="en-GB" sz="2000" dirty="0"/>
                <a:t>Effectiveness</a:t>
              </a:r>
            </a:p>
            <a:p>
              <a:pPr algn="ctr"/>
              <a:r>
                <a:rPr lang="en-GB" sz="2000" dirty="0"/>
                <a:t>Impact</a:t>
              </a:r>
            </a:p>
            <a:p>
              <a:pPr algn="ctr"/>
              <a:r>
                <a:rPr lang="en-GB" sz="2000" dirty="0"/>
                <a:t>Collaboration</a:t>
              </a:r>
            </a:p>
            <a:p>
              <a:pPr algn="ctr"/>
              <a:r>
                <a:rPr lang="en-GB" sz="2000" dirty="0"/>
                <a:t>Creativity</a:t>
              </a:r>
            </a:p>
            <a:p>
              <a:pPr algn="ctr"/>
              <a:r>
                <a:rPr lang="en-GB" sz="2000" dirty="0"/>
                <a:t>Fun</a:t>
              </a: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BD7B85C9-8651-47EA-A3A7-ACC012FC5D09}"/>
                </a:ext>
              </a:extLst>
            </p:cNvPr>
            <p:cNvSpPr/>
            <p:nvPr/>
          </p:nvSpPr>
          <p:spPr>
            <a:xfrm>
              <a:off x="5272695" y="2199369"/>
              <a:ext cx="2177111" cy="2032456"/>
            </a:xfrm>
            <a:prstGeom prst="ellipse">
              <a:avLst/>
            </a:prstGeom>
            <a:grpFill/>
            <a:ln>
              <a:solidFill>
                <a:srgbClr val="0085A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800" dirty="0"/>
                <a:t>Technical</a:t>
              </a:r>
            </a:p>
            <a:p>
              <a:pPr algn="ctr"/>
              <a:r>
                <a:rPr lang="en-GB" dirty="0"/>
                <a:t>Competence</a:t>
              </a:r>
            </a:p>
            <a:p>
              <a:pPr algn="ctr"/>
              <a:r>
                <a:rPr lang="en-GB" dirty="0"/>
                <a:t>Quality</a:t>
              </a:r>
            </a:p>
            <a:p>
              <a:pPr algn="ctr"/>
              <a:r>
                <a:rPr lang="en-GB" dirty="0"/>
                <a:t>Speed</a:t>
              </a:r>
            </a:p>
          </p:txBody>
        </p:sp>
      </p:grp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517C642-5DCA-4C4B-8403-94567DBCDEDA}"/>
              </a:ext>
            </a:extLst>
          </p:cNvPr>
          <p:cNvCxnSpPr>
            <a:cxnSpLocks/>
          </p:cNvCxnSpPr>
          <p:nvPr/>
        </p:nvCxnSpPr>
        <p:spPr>
          <a:xfrm flipV="1">
            <a:off x="2649068" y="1664015"/>
            <a:ext cx="0" cy="4333373"/>
          </a:xfrm>
          <a:prstGeom prst="line">
            <a:avLst/>
          </a:prstGeom>
          <a:ln w="73025">
            <a:solidFill>
              <a:srgbClr val="0085A4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1527B03-9018-4D4A-8B50-7F5C6D428489}"/>
              </a:ext>
            </a:extLst>
          </p:cNvPr>
          <p:cNvCxnSpPr>
            <a:cxnSpLocks/>
          </p:cNvCxnSpPr>
          <p:nvPr/>
        </p:nvCxnSpPr>
        <p:spPr>
          <a:xfrm>
            <a:off x="2649069" y="5988423"/>
            <a:ext cx="5849469" cy="0"/>
          </a:xfrm>
          <a:prstGeom prst="line">
            <a:avLst/>
          </a:prstGeom>
          <a:ln w="73025">
            <a:solidFill>
              <a:srgbClr val="0085A4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26E0563-B07C-4ACF-922D-D41CD4A8040B}"/>
              </a:ext>
            </a:extLst>
          </p:cNvPr>
          <p:cNvSpPr txBox="1"/>
          <p:nvPr/>
        </p:nvSpPr>
        <p:spPr>
          <a:xfrm rot="16200000">
            <a:off x="1426163" y="2414148"/>
            <a:ext cx="15463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2CB0B8"/>
                </a:solidFill>
              </a:rPr>
              <a:t>Effectiveness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0F90EC7-477D-4B7F-AF8F-FE1ED6B8891B}"/>
              </a:ext>
            </a:extLst>
          </p:cNvPr>
          <p:cNvSpPr txBox="1"/>
          <p:nvPr/>
        </p:nvSpPr>
        <p:spPr>
          <a:xfrm>
            <a:off x="7725349" y="6086567"/>
            <a:ext cx="15463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2CB0B8"/>
                </a:solidFill>
              </a:rPr>
              <a:t>Time</a:t>
            </a: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E3116C27-F41F-42CF-B02C-E40788FB3AA5}"/>
              </a:ext>
            </a:extLst>
          </p:cNvPr>
          <p:cNvSpPr txBox="1">
            <a:spLocks/>
          </p:cNvSpPr>
          <p:nvPr/>
        </p:nvSpPr>
        <p:spPr>
          <a:xfrm>
            <a:off x="8635234" y="2404170"/>
            <a:ext cx="3326312" cy="2409878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US" sz="2400" b="1" dirty="0">
                <a:solidFill>
                  <a:srgbClr val="2CB0B8"/>
                </a:solidFill>
              </a:rPr>
              <a:t>Considerations</a:t>
            </a:r>
          </a:p>
          <a:p>
            <a:pPr marL="342900" indent="-342900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2CB0B8"/>
                </a:solidFill>
              </a:rPr>
              <a:t>Focused vs scatter gun</a:t>
            </a:r>
          </a:p>
          <a:p>
            <a:pPr marL="342900" indent="-342900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2CB0B8"/>
                </a:solidFill>
              </a:rPr>
              <a:t>Concrete vs ill defined</a:t>
            </a:r>
          </a:p>
          <a:p>
            <a:pPr marL="342900" indent="-342900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2CB0B8"/>
                </a:solidFill>
              </a:rPr>
              <a:t>Tracked vs drifting</a:t>
            </a:r>
          </a:p>
        </p:txBody>
      </p:sp>
    </p:spTree>
    <p:extLst>
      <p:ext uri="{BB962C8B-B14F-4D97-AF65-F5344CB8AC3E}">
        <p14:creationId xmlns:p14="http://schemas.microsoft.com/office/powerpoint/2010/main" val="29944165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7D615272-2A56-4956-A1AB-BFA0FD2995E2}"/>
              </a:ext>
            </a:extLst>
          </p:cNvPr>
          <p:cNvSpPr txBox="1">
            <a:spLocks/>
          </p:cNvSpPr>
          <p:nvPr/>
        </p:nvSpPr>
        <p:spPr>
          <a:xfrm>
            <a:off x="838200" y="337778"/>
            <a:ext cx="10515600" cy="1325563"/>
          </a:xfrm>
          <a:prstGeom prst="rect">
            <a:avLst/>
          </a:prstGeom>
          <a:noFill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solidFill>
                  <a:srgbClr val="2CB0B8"/>
                </a:solidFill>
              </a:rPr>
              <a:t>High performance behavioural capabilities:</a:t>
            </a:r>
          </a:p>
          <a:p>
            <a:r>
              <a:rPr lang="en-GB" sz="3600" b="1" dirty="0">
                <a:solidFill>
                  <a:srgbClr val="2CB0B8"/>
                </a:solidFill>
              </a:rPr>
              <a:t>Where do I focus next?</a:t>
            </a:r>
            <a:endParaRPr lang="en-GB" b="1" dirty="0">
              <a:solidFill>
                <a:srgbClr val="2CB0B8"/>
              </a:solidFill>
            </a:endParaRPr>
          </a:p>
        </p:txBody>
      </p:sp>
      <p:sp>
        <p:nvSpPr>
          <p:cNvPr id="4" name="Cloud 3">
            <a:extLst>
              <a:ext uri="{FF2B5EF4-FFF2-40B4-BE49-F238E27FC236}">
                <a16:creationId xmlns:a16="http://schemas.microsoft.com/office/drawing/2014/main" id="{7F0F1D05-95C5-45D4-B0FA-5978DAE0CD46}"/>
              </a:ext>
            </a:extLst>
          </p:cNvPr>
          <p:cNvSpPr/>
          <p:nvPr/>
        </p:nvSpPr>
        <p:spPr>
          <a:xfrm>
            <a:off x="1453405" y="1772551"/>
            <a:ext cx="2407023" cy="820271"/>
          </a:xfrm>
          <a:prstGeom prst="cloud">
            <a:avLst/>
          </a:prstGeom>
          <a:solidFill>
            <a:srgbClr val="2CB0B8">
              <a:alpha val="50196"/>
            </a:srgbClr>
          </a:solidFill>
          <a:ln>
            <a:solidFill>
              <a:srgbClr val="0085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rgbClr val="2CB0B8"/>
                </a:solidFill>
              </a:rPr>
              <a:t>Leadership</a:t>
            </a:r>
            <a:endParaRPr lang="en-GB" b="1" dirty="0">
              <a:solidFill>
                <a:srgbClr val="2CB0B8"/>
              </a:solidFill>
            </a:endParaRPr>
          </a:p>
        </p:txBody>
      </p:sp>
      <p:sp>
        <p:nvSpPr>
          <p:cNvPr id="13" name="Cloud 12">
            <a:extLst>
              <a:ext uri="{FF2B5EF4-FFF2-40B4-BE49-F238E27FC236}">
                <a16:creationId xmlns:a16="http://schemas.microsoft.com/office/drawing/2014/main" id="{B1DDE543-A509-4C9D-A985-360EC6BDCF7C}"/>
              </a:ext>
            </a:extLst>
          </p:cNvPr>
          <p:cNvSpPr/>
          <p:nvPr/>
        </p:nvSpPr>
        <p:spPr>
          <a:xfrm>
            <a:off x="5731813" y="1613831"/>
            <a:ext cx="2644588" cy="1257301"/>
          </a:xfrm>
          <a:prstGeom prst="cloud">
            <a:avLst/>
          </a:prstGeom>
          <a:solidFill>
            <a:srgbClr val="2CB0B8">
              <a:alpha val="50196"/>
            </a:srgbClr>
          </a:solidFill>
          <a:ln>
            <a:solidFill>
              <a:srgbClr val="0085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rgbClr val="2CB0B8"/>
                </a:solidFill>
              </a:rPr>
              <a:t>Communication</a:t>
            </a:r>
          </a:p>
        </p:txBody>
      </p:sp>
      <p:sp>
        <p:nvSpPr>
          <p:cNvPr id="14" name="Cloud 13">
            <a:extLst>
              <a:ext uri="{FF2B5EF4-FFF2-40B4-BE49-F238E27FC236}">
                <a16:creationId xmlns:a16="http://schemas.microsoft.com/office/drawing/2014/main" id="{1FDD2846-9089-46B5-8E0C-80B583680543}"/>
              </a:ext>
            </a:extLst>
          </p:cNvPr>
          <p:cNvSpPr/>
          <p:nvPr/>
        </p:nvSpPr>
        <p:spPr>
          <a:xfrm>
            <a:off x="3339355" y="4157375"/>
            <a:ext cx="2407021" cy="1049915"/>
          </a:xfrm>
          <a:prstGeom prst="cloud">
            <a:avLst/>
          </a:prstGeom>
          <a:solidFill>
            <a:srgbClr val="2CB0B8">
              <a:alpha val="50196"/>
            </a:srgbClr>
          </a:solidFill>
          <a:ln>
            <a:solidFill>
              <a:srgbClr val="0085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rgbClr val="2CB0B8"/>
                </a:solidFill>
              </a:rPr>
              <a:t>Influencing</a:t>
            </a:r>
          </a:p>
        </p:txBody>
      </p:sp>
      <p:sp>
        <p:nvSpPr>
          <p:cNvPr id="17" name="Cloud 16">
            <a:extLst>
              <a:ext uri="{FF2B5EF4-FFF2-40B4-BE49-F238E27FC236}">
                <a16:creationId xmlns:a16="http://schemas.microsoft.com/office/drawing/2014/main" id="{C61AB625-6F0A-428F-A8BF-8924AD7A6640}"/>
              </a:ext>
            </a:extLst>
          </p:cNvPr>
          <p:cNvSpPr/>
          <p:nvPr/>
        </p:nvSpPr>
        <p:spPr>
          <a:xfrm>
            <a:off x="6445625" y="3368152"/>
            <a:ext cx="2949388" cy="1257301"/>
          </a:xfrm>
          <a:prstGeom prst="cloud">
            <a:avLst/>
          </a:prstGeom>
          <a:solidFill>
            <a:srgbClr val="2CB0B8">
              <a:alpha val="50196"/>
            </a:srgbClr>
          </a:solidFill>
          <a:ln>
            <a:solidFill>
              <a:srgbClr val="0085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rgbClr val="2CB0B8"/>
                </a:solidFill>
              </a:rPr>
              <a:t>Collaboration</a:t>
            </a:r>
            <a:endParaRPr lang="en-GB" b="1" dirty="0">
              <a:solidFill>
                <a:srgbClr val="2CB0B8"/>
              </a:solidFill>
            </a:endParaRPr>
          </a:p>
        </p:txBody>
      </p:sp>
      <p:sp>
        <p:nvSpPr>
          <p:cNvPr id="18" name="Cloud 17">
            <a:extLst>
              <a:ext uri="{FF2B5EF4-FFF2-40B4-BE49-F238E27FC236}">
                <a16:creationId xmlns:a16="http://schemas.microsoft.com/office/drawing/2014/main" id="{58F50BA8-F550-418D-914E-8EABB61EF7AD}"/>
              </a:ext>
            </a:extLst>
          </p:cNvPr>
          <p:cNvSpPr/>
          <p:nvPr/>
        </p:nvSpPr>
        <p:spPr>
          <a:xfrm>
            <a:off x="9165293" y="2172282"/>
            <a:ext cx="2803712" cy="1257301"/>
          </a:xfrm>
          <a:prstGeom prst="cloud">
            <a:avLst/>
          </a:prstGeom>
          <a:solidFill>
            <a:srgbClr val="2CB0B8">
              <a:alpha val="50196"/>
            </a:srgbClr>
          </a:solidFill>
          <a:ln>
            <a:solidFill>
              <a:srgbClr val="0085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rgbClr val="2CB0B8"/>
                </a:solidFill>
              </a:rPr>
              <a:t>Appreciation</a:t>
            </a:r>
            <a:endParaRPr lang="en-GB" b="1" dirty="0">
              <a:solidFill>
                <a:srgbClr val="2CB0B8"/>
              </a:solidFill>
            </a:endParaRPr>
          </a:p>
        </p:txBody>
      </p:sp>
      <p:sp>
        <p:nvSpPr>
          <p:cNvPr id="19" name="Cloud 18">
            <a:extLst>
              <a:ext uri="{FF2B5EF4-FFF2-40B4-BE49-F238E27FC236}">
                <a16:creationId xmlns:a16="http://schemas.microsoft.com/office/drawing/2014/main" id="{7EDC4D5A-64ED-4F11-87E1-DBC22DB831C8}"/>
              </a:ext>
            </a:extLst>
          </p:cNvPr>
          <p:cNvSpPr/>
          <p:nvPr/>
        </p:nvSpPr>
        <p:spPr>
          <a:xfrm>
            <a:off x="4892488" y="5300917"/>
            <a:ext cx="2644588" cy="1157638"/>
          </a:xfrm>
          <a:prstGeom prst="cloud">
            <a:avLst/>
          </a:prstGeom>
          <a:solidFill>
            <a:srgbClr val="2CB0B8">
              <a:alpha val="50196"/>
            </a:srgbClr>
          </a:solidFill>
          <a:ln>
            <a:solidFill>
              <a:srgbClr val="0085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rgbClr val="2CB0B8"/>
                </a:solidFill>
              </a:rPr>
              <a:t>Feedback</a:t>
            </a:r>
            <a:endParaRPr lang="en-GB" b="1" dirty="0">
              <a:solidFill>
                <a:srgbClr val="2CB0B8"/>
              </a:solidFill>
            </a:endParaRPr>
          </a:p>
        </p:txBody>
      </p:sp>
      <p:sp>
        <p:nvSpPr>
          <p:cNvPr id="20" name="Cloud 19">
            <a:extLst>
              <a:ext uri="{FF2B5EF4-FFF2-40B4-BE49-F238E27FC236}">
                <a16:creationId xmlns:a16="http://schemas.microsoft.com/office/drawing/2014/main" id="{5385A146-6E5B-4B9A-A5EC-E48D3971BD67}"/>
              </a:ext>
            </a:extLst>
          </p:cNvPr>
          <p:cNvSpPr/>
          <p:nvPr/>
        </p:nvSpPr>
        <p:spPr>
          <a:xfrm>
            <a:off x="1187825" y="5652525"/>
            <a:ext cx="2407023" cy="820271"/>
          </a:xfrm>
          <a:prstGeom prst="cloud">
            <a:avLst/>
          </a:prstGeom>
          <a:solidFill>
            <a:srgbClr val="2CB0B8">
              <a:alpha val="50196"/>
            </a:srgbClr>
          </a:solidFill>
          <a:ln>
            <a:solidFill>
              <a:srgbClr val="0085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rgbClr val="2CB0B8"/>
                </a:solidFill>
              </a:rPr>
              <a:t>Vision</a:t>
            </a:r>
            <a:endParaRPr lang="en-GB" b="1" dirty="0">
              <a:solidFill>
                <a:srgbClr val="2CB0B8"/>
              </a:solidFill>
            </a:endParaRPr>
          </a:p>
        </p:txBody>
      </p:sp>
      <p:sp>
        <p:nvSpPr>
          <p:cNvPr id="21" name="Cloud 20">
            <a:extLst>
              <a:ext uri="{FF2B5EF4-FFF2-40B4-BE49-F238E27FC236}">
                <a16:creationId xmlns:a16="http://schemas.microsoft.com/office/drawing/2014/main" id="{6616A4A5-4591-481E-950A-A5E67FAE86B2}"/>
              </a:ext>
            </a:extLst>
          </p:cNvPr>
          <p:cNvSpPr/>
          <p:nvPr/>
        </p:nvSpPr>
        <p:spPr>
          <a:xfrm>
            <a:off x="531160" y="3652048"/>
            <a:ext cx="2407023" cy="820271"/>
          </a:xfrm>
          <a:prstGeom prst="cloud">
            <a:avLst/>
          </a:prstGeom>
          <a:solidFill>
            <a:srgbClr val="2CB0B8">
              <a:alpha val="50196"/>
            </a:srgbClr>
          </a:solidFill>
          <a:ln>
            <a:solidFill>
              <a:srgbClr val="0085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rgbClr val="2CB0B8"/>
                </a:solidFill>
              </a:rPr>
              <a:t>Strategic insight</a:t>
            </a:r>
            <a:endParaRPr lang="en-GB" b="1" dirty="0">
              <a:solidFill>
                <a:srgbClr val="2CB0B8"/>
              </a:solidFill>
            </a:endParaRPr>
          </a:p>
        </p:txBody>
      </p:sp>
      <p:sp>
        <p:nvSpPr>
          <p:cNvPr id="22" name="Cloud 21">
            <a:extLst>
              <a:ext uri="{FF2B5EF4-FFF2-40B4-BE49-F238E27FC236}">
                <a16:creationId xmlns:a16="http://schemas.microsoft.com/office/drawing/2014/main" id="{8D57C45D-0BC3-4FF2-8BC2-14767D1C29E4}"/>
              </a:ext>
            </a:extLst>
          </p:cNvPr>
          <p:cNvSpPr/>
          <p:nvPr/>
        </p:nvSpPr>
        <p:spPr>
          <a:xfrm>
            <a:off x="8550088" y="4797154"/>
            <a:ext cx="2803712" cy="1157638"/>
          </a:xfrm>
          <a:prstGeom prst="cloud">
            <a:avLst/>
          </a:prstGeom>
          <a:solidFill>
            <a:srgbClr val="2CB0B8">
              <a:alpha val="50196"/>
            </a:srgbClr>
          </a:solidFill>
          <a:ln>
            <a:solidFill>
              <a:srgbClr val="0085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rgbClr val="2CB0B8"/>
                </a:solidFill>
              </a:rPr>
              <a:t>Decisiveness</a:t>
            </a:r>
            <a:endParaRPr lang="en-GB" b="1" dirty="0">
              <a:solidFill>
                <a:srgbClr val="2CB0B8"/>
              </a:solidFill>
            </a:endParaRPr>
          </a:p>
        </p:txBody>
      </p:sp>
      <p:sp>
        <p:nvSpPr>
          <p:cNvPr id="23" name="Cloud 22">
            <a:extLst>
              <a:ext uri="{FF2B5EF4-FFF2-40B4-BE49-F238E27FC236}">
                <a16:creationId xmlns:a16="http://schemas.microsoft.com/office/drawing/2014/main" id="{577F4F9B-3D66-4B26-8C63-D674A17D8AAA}"/>
              </a:ext>
            </a:extLst>
          </p:cNvPr>
          <p:cNvSpPr/>
          <p:nvPr/>
        </p:nvSpPr>
        <p:spPr>
          <a:xfrm>
            <a:off x="3339354" y="2789793"/>
            <a:ext cx="2491066" cy="983235"/>
          </a:xfrm>
          <a:prstGeom prst="cloud">
            <a:avLst/>
          </a:prstGeom>
          <a:solidFill>
            <a:srgbClr val="2CB0B8">
              <a:alpha val="50196"/>
            </a:srgbClr>
          </a:solidFill>
          <a:ln>
            <a:solidFill>
              <a:srgbClr val="0085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rgbClr val="2CB0B8"/>
                </a:solidFill>
              </a:rPr>
              <a:t>Trust</a:t>
            </a:r>
            <a:endParaRPr lang="en-GB" b="1" dirty="0">
              <a:solidFill>
                <a:srgbClr val="2CB0B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50732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74AB5A-290C-048F-FE9D-194CCE921A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mage result for questions and feedback">
            <a:extLst>
              <a:ext uri="{FF2B5EF4-FFF2-40B4-BE49-F238E27FC236}">
                <a16:creationId xmlns:a16="http://schemas.microsoft.com/office/drawing/2014/main" id="{84E42933-FFA0-8129-1DD8-D127181024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1273" y="1324708"/>
            <a:ext cx="3894442" cy="4704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13CB87D5-0C32-FD4F-A2A4-4243BB7F71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636" y="230655"/>
            <a:ext cx="10515600" cy="764428"/>
          </a:xfrm>
        </p:spPr>
        <p:txBody>
          <a:bodyPr/>
          <a:lstStyle/>
          <a:p>
            <a:r>
              <a:rPr lang="en-GB" b="1" dirty="0">
                <a:solidFill>
                  <a:srgbClr val="2CB0B8"/>
                </a:solidFill>
              </a:rPr>
              <a:t>Questions / Comments</a:t>
            </a:r>
          </a:p>
        </p:txBody>
      </p:sp>
    </p:spTree>
    <p:extLst>
      <p:ext uri="{BB962C8B-B14F-4D97-AF65-F5344CB8AC3E}">
        <p14:creationId xmlns:p14="http://schemas.microsoft.com/office/powerpoint/2010/main" val="19023416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060EFB60027AD4A99791647E85403F9" ma:contentTypeVersion="17" ma:contentTypeDescription="Create a new document." ma:contentTypeScope="" ma:versionID="8ce38542db936f92dee60a134da73238">
  <xsd:schema xmlns:xsd="http://www.w3.org/2001/XMLSchema" xmlns:xs="http://www.w3.org/2001/XMLSchema" xmlns:p="http://schemas.microsoft.com/office/2006/metadata/properties" xmlns:ns2="8a2ebf44-0dc8-4809-a6eb-47df52d15859" xmlns:ns3="f8e1b68c-feaf-4a85-a3d8-1b6ee3e73751" targetNamespace="http://schemas.microsoft.com/office/2006/metadata/properties" ma:root="true" ma:fieldsID="6bf52fe217dc02e0a674dbafbf80b65d" ns2:_="" ns3:_="">
    <xsd:import namespace="8a2ebf44-0dc8-4809-a6eb-47df52d15859"/>
    <xsd:import namespace="f8e1b68c-feaf-4a85-a3d8-1b6ee3e7375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2ebf44-0dc8-4809-a6eb-47df52d1585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ae7f7e5c-b20e-4ab0-8fdc-2f4db12ff0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e1b68c-feaf-4a85-a3d8-1b6ee3e73751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88a5a3e4-1bb7-467a-ac46-0c9639d9a511}" ma:internalName="TaxCatchAll" ma:showField="CatchAllData" ma:web="f8e1b68c-feaf-4a85-a3d8-1b6ee3e7375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a2ebf44-0dc8-4809-a6eb-47df52d15859">
      <Terms xmlns="http://schemas.microsoft.com/office/infopath/2007/PartnerControls"/>
    </lcf76f155ced4ddcb4097134ff3c332f>
    <TaxCatchAll xmlns="f8e1b68c-feaf-4a85-a3d8-1b6ee3e73751" xsi:nil="true"/>
  </documentManagement>
</p:properties>
</file>

<file path=customXml/itemProps1.xml><?xml version="1.0" encoding="utf-8"?>
<ds:datastoreItem xmlns:ds="http://schemas.openxmlformats.org/officeDocument/2006/customXml" ds:itemID="{5414026F-8DAE-441E-A861-A4E7B14955FF}"/>
</file>

<file path=customXml/itemProps2.xml><?xml version="1.0" encoding="utf-8"?>
<ds:datastoreItem xmlns:ds="http://schemas.openxmlformats.org/officeDocument/2006/customXml" ds:itemID="{1F9B9F0E-632A-4931-A552-B0B9D1370709}"/>
</file>

<file path=customXml/itemProps3.xml><?xml version="1.0" encoding="utf-8"?>
<ds:datastoreItem xmlns:ds="http://schemas.openxmlformats.org/officeDocument/2006/customXml" ds:itemID="{602D3A87-843C-4F2F-A398-C264A43A1368}"/>
</file>

<file path=docProps/app.xml><?xml version="1.0" encoding="utf-8"?>
<Properties xmlns="http://schemas.openxmlformats.org/officeDocument/2006/extended-properties" xmlns:vt="http://schemas.openxmlformats.org/officeDocument/2006/docPropsVTypes">
  <TotalTime>2275</TotalTime>
  <Words>405</Words>
  <Application>Microsoft Office PowerPoint</Application>
  <PresentationFormat>Widescreen</PresentationFormat>
  <Paragraphs>167</Paragraphs>
  <Slides>15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Learning &amp; Development</vt:lpstr>
      <vt:lpstr>Overview of Webinars</vt:lpstr>
      <vt:lpstr>Aim for today</vt:lpstr>
      <vt:lpstr>Building an Individual Development Plan</vt:lpstr>
      <vt:lpstr>Building an Individual Development Plan</vt:lpstr>
      <vt:lpstr>Building an Individual Development Plan</vt:lpstr>
      <vt:lpstr>PowerPoint Presentation</vt:lpstr>
      <vt:lpstr>PowerPoint Presentation</vt:lpstr>
      <vt:lpstr>Questions / Comments</vt:lpstr>
      <vt:lpstr>PowerPoint Presentation</vt:lpstr>
      <vt:lpstr>PowerPoint Presentation</vt:lpstr>
      <vt:lpstr>PowerPoint Presentation</vt:lpstr>
      <vt:lpstr>Good line management in learning</vt:lpstr>
      <vt:lpstr>Ideas exchange</vt:lpstr>
      <vt:lpstr>Questions / Comments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Being a great line manager</dc:title>
  <dc:creator>Helen Lamb</dc:creator>
  <cp:lastModifiedBy>Helen Lamb</cp:lastModifiedBy>
  <cp:revision>6</cp:revision>
  <cp:lastPrinted>2022-05-11T15:15:10Z</cp:lastPrinted>
  <dcterms:created xsi:type="dcterms:W3CDTF">2022-05-09T10:28:50Z</dcterms:created>
  <dcterms:modified xsi:type="dcterms:W3CDTF">2026-02-02T14:56:33Z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0x010100A060EFB60027AD4A99791647E85403F9</vt:lpwstr>
  </property>
</Properties>
</file>