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4"/>
  </p:notesMasterIdLst>
  <p:sldIdLst>
    <p:sldId id="323" r:id="rId2"/>
    <p:sldId id="321" r:id="rId3"/>
    <p:sldId id="258" r:id="rId4"/>
    <p:sldId id="265" r:id="rId5"/>
    <p:sldId id="312" r:id="rId6"/>
    <p:sldId id="313" r:id="rId7"/>
    <p:sldId id="314" r:id="rId8"/>
    <p:sldId id="315" r:id="rId9"/>
    <p:sldId id="325" r:id="rId10"/>
    <p:sldId id="307" r:id="rId11"/>
    <p:sldId id="260" r:id="rId12"/>
    <p:sldId id="328" r:id="rId13"/>
    <p:sldId id="264" r:id="rId14"/>
    <p:sldId id="331" r:id="rId15"/>
    <p:sldId id="272" r:id="rId16"/>
    <p:sldId id="330" r:id="rId17"/>
    <p:sldId id="262" r:id="rId18"/>
    <p:sldId id="329" r:id="rId19"/>
    <p:sldId id="263" r:id="rId20"/>
    <p:sldId id="308" r:id="rId21"/>
    <p:sldId id="326" r:id="rId22"/>
    <p:sldId id="320" r:id="rId2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Intro" id="{27F992BB-D94C-484E-8BD9-F20EA653F71F}">
          <p14:sldIdLst>
            <p14:sldId id="323"/>
            <p14:sldId id="321"/>
            <p14:sldId id="258"/>
          </p14:sldIdLst>
        </p14:section>
        <p14:section name="1 - Handling issues" id="{8407F60F-3810-4A43-B064-5722964E3644}">
          <p14:sldIdLst>
            <p14:sldId id="265"/>
            <p14:sldId id="312"/>
            <p14:sldId id="313"/>
            <p14:sldId id="314"/>
            <p14:sldId id="315"/>
            <p14:sldId id="325"/>
          </p14:sldIdLst>
        </p14:section>
        <p14:section name="2 - Feedback" id="{D35D5B23-927E-4EF2-B256-57429EBB8F86}">
          <p14:sldIdLst>
            <p14:sldId id="307"/>
            <p14:sldId id="260"/>
            <p14:sldId id="328"/>
            <p14:sldId id="264"/>
            <p14:sldId id="331"/>
          </p14:sldIdLst>
        </p14:section>
        <p14:section name="3 - Difficult Conversations" id="{E2EBABF2-AE56-47F4-A32F-D84F016993D5}">
          <p14:sldIdLst>
            <p14:sldId id="272"/>
            <p14:sldId id="330"/>
            <p14:sldId id="262"/>
            <p14:sldId id="329"/>
            <p14:sldId id="263"/>
            <p14:sldId id="308"/>
            <p14:sldId id="326"/>
          </p14:sldIdLst>
        </p14:section>
        <p14:section name="Conclusion" id="{9E2FCB91-1512-475E-8F88-1CC490327339}">
          <p14:sldIdLst>
            <p14:sldId id="320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00"/>
    <a:srgbClr val="0033CC"/>
    <a:srgbClr val="9933FF"/>
    <a:srgbClr val="CC0099"/>
    <a:srgbClr val="2CB0B8"/>
    <a:srgbClr val="30C3CA"/>
    <a:srgbClr val="208388"/>
    <a:srgbClr val="0066FF"/>
    <a:srgbClr val="33CCCC"/>
    <a:srgbClr val="F2700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1787A78-EBF4-4B84-8B2A-07E241036A90}" v="20" dt="2026-01-12T17:20:03.98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77203" autoAdjust="0"/>
  </p:normalViewPr>
  <p:slideViewPr>
    <p:cSldViewPr snapToGrid="0">
      <p:cViewPr varScale="1">
        <p:scale>
          <a:sx n="74" d="100"/>
          <a:sy n="74" d="100"/>
        </p:scale>
        <p:origin x="1854" y="29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Relationship Id="rId30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elen Lamb" userId="952686ac-40c9-4a72-af22-9230e46b6cc5" providerId="ADAL" clId="{62E6BB17-21FE-4472-B8E4-66AACB109F08}"/>
    <pc:docChg chg="undo custSel addSld delSld modSld sldOrd modSection">
      <pc:chgData name="Helen Lamb" userId="952686ac-40c9-4a72-af22-9230e46b6cc5" providerId="ADAL" clId="{62E6BB17-21FE-4472-B8E4-66AACB109F08}" dt="2026-01-12T17:20:28.172" v="644" actId="20577"/>
      <pc:docMkLst>
        <pc:docMk/>
      </pc:docMkLst>
      <pc:sldChg chg="del">
        <pc:chgData name="Helen Lamb" userId="952686ac-40c9-4a72-af22-9230e46b6cc5" providerId="ADAL" clId="{62E6BB17-21FE-4472-B8E4-66AACB109F08}" dt="2026-01-12T17:07:59.369" v="555" actId="47"/>
        <pc:sldMkLst>
          <pc:docMk/>
          <pc:sldMk cId="2835146168" sldId="257"/>
        </pc:sldMkLst>
      </pc:sldChg>
      <pc:sldChg chg="modSp add del mod">
        <pc:chgData name="Helen Lamb" userId="952686ac-40c9-4a72-af22-9230e46b6cc5" providerId="ADAL" clId="{62E6BB17-21FE-4472-B8E4-66AACB109F08}" dt="2026-01-12T17:19:10.790" v="635" actId="11"/>
        <pc:sldMkLst>
          <pc:docMk/>
          <pc:sldMk cId="130135051" sldId="258"/>
        </pc:sldMkLst>
        <pc:spChg chg="mod">
          <ac:chgData name="Helen Lamb" userId="952686ac-40c9-4a72-af22-9230e46b6cc5" providerId="ADAL" clId="{62E6BB17-21FE-4472-B8E4-66AACB109F08}" dt="2026-01-12T17:19:10.790" v="635" actId="11"/>
          <ac:spMkLst>
            <pc:docMk/>
            <pc:sldMk cId="130135051" sldId="258"/>
            <ac:spMk id="3" creationId="{2330D19B-BAC0-47B1-9BC5-00E383F377D9}"/>
          </ac:spMkLst>
        </pc:spChg>
      </pc:sldChg>
      <pc:sldChg chg="add">
        <pc:chgData name="Helen Lamb" userId="952686ac-40c9-4a72-af22-9230e46b6cc5" providerId="ADAL" clId="{62E6BB17-21FE-4472-B8E4-66AACB109F08}" dt="2026-01-12T17:11:34.988" v="559"/>
        <pc:sldMkLst>
          <pc:docMk/>
          <pc:sldMk cId="2793273615" sldId="260"/>
        </pc:sldMkLst>
      </pc:sldChg>
      <pc:sldChg chg="add del">
        <pc:chgData name="Helen Lamb" userId="952686ac-40c9-4a72-af22-9230e46b6cc5" providerId="ADAL" clId="{62E6BB17-21FE-4472-B8E4-66AACB109F08}" dt="2026-01-12T17:01:17.470" v="294"/>
        <pc:sldMkLst>
          <pc:docMk/>
          <pc:sldMk cId="3817569407" sldId="260"/>
        </pc:sldMkLst>
      </pc:sldChg>
      <pc:sldChg chg="del ord">
        <pc:chgData name="Helen Lamb" userId="952686ac-40c9-4a72-af22-9230e46b6cc5" providerId="ADAL" clId="{62E6BB17-21FE-4472-B8E4-66AACB109F08}" dt="2026-01-12T17:08:28.737" v="558" actId="47"/>
        <pc:sldMkLst>
          <pc:docMk/>
          <pc:sldMk cId="857874279" sldId="262"/>
        </pc:sldMkLst>
      </pc:sldChg>
      <pc:sldChg chg="modSp add mod ord">
        <pc:chgData name="Helen Lamb" userId="952686ac-40c9-4a72-af22-9230e46b6cc5" providerId="ADAL" clId="{62E6BB17-21FE-4472-B8E4-66AACB109F08}" dt="2026-01-12T17:17:00.697" v="597"/>
        <pc:sldMkLst>
          <pc:docMk/>
          <pc:sldMk cId="4077033131" sldId="262"/>
        </pc:sldMkLst>
        <pc:graphicFrameChg chg="mod modGraphic">
          <ac:chgData name="Helen Lamb" userId="952686ac-40c9-4a72-af22-9230e46b6cc5" providerId="ADAL" clId="{62E6BB17-21FE-4472-B8E4-66AACB109F08}" dt="2026-01-12T17:15:52.990" v="593" actId="207"/>
          <ac:graphicFrameMkLst>
            <pc:docMk/>
            <pc:sldMk cId="4077033131" sldId="262"/>
            <ac:graphicFrameMk id="5" creationId="{594D92DF-D663-4AD8-877F-9CF88F7AE6FE}"/>
          </ac:graphicFrameMkLst>
        </pc:graphicFrameChg>
      </pc:sldChg>
      <pc:sldChg chg="add">
        <pc:chgData name="Helen Lamb" userId="952686ac-40c9-4a72-af22-9230e46b6cc5" providerId="ADAL" clId="{62E6BB17-21FE-4472-B8E4-66AACB109F08}" dt="2026-01-12T17:14:13.594" v="588"/>
        <pc:sldMkLst>
          <pc:docMk/>
          <pc:sldMk cId="1540657279" sldId="263"/>
        </pc:sldMkLst>
      </pc:sldChg>
      <pc:sldChg chg="add">
        <pc:chgData name="Helen Lamb" userId="952686ac-40c9-4a72-af22-9230e46b6cc5" providerId="ADAL" clId="{62E6BB17-21FE-4472-B8E4-66AACB109F08}" dt="2026-01-12T17:11:34.988" v="559"/>
        <pc:sldMkLst>
          <pc:docMk/>
          <pc:sldMk cId="4046124711" sldId="264"/>
        </pc:sldMkLst>
      </pc:sldChg>
      <pc:sldChg chg="modSp add del mod">
        <pc:chgData name="Helen Lamb" userId="952686ac-40c9-4a72-af22-9230e46b6cc5" providerId="ADAL" clId="{62E6BB17-21FE-4472-B8E4-66AACB109F08}" dt="2026-01-12T17:02:25.704" v="316" actId="20577"/>
        <pc:sldMkLst>
          <pc:docMk/>
          <pc:sldMk cId="539631129" sldId="265"/>
        </pc:sldMkLst>
        <pc:spChg chg="mod">
          <ac:chgData name="Helen Lamb" userId="952686ac-40c9-4a72-af22-9230e46b6cc5" providerId="ADAL" clId="{62E6BB17-21FE-4472-B8E4-66AACB109F08}" dt="2026-01-12T17:02:13.722" v="312" actId="27636"/>
          <ac:spMkLst>
            <pc:docMk/>
            <pc:sldMk cId="539631129" sldId="265"/>
            <ac:spMk id="8" creationId="{FF3B3E22-17F8-FF5B-057C-238387EC98B5}"/>
          </ac:spMkLst>
        </pc:spChg>
        <pc:spChg chg="mod">
          <ac:chgData name="Helen Lamb" userId="952686ac-40c9-4a72-af22-9230e46b6cc5" providerId="ADAL" clId="{62E6BB17-21FE-4472-B8E4-66AACB109F08}" dt="2026-01-12T17:02:25.704" v="316" actId="20577"/>
          <ac:spMkLst>
            <pc:docMk/>
            <pc:sldMk cId="539631129" sldId="265"/>
            <ac:spMk id="9" creationId="{B242B602-7A94-D5AD-2A29-C8C28D353CF1}"/>
          </ac:spMkLst>
        </pc:spChg>
      </pc:sldChg>
      <pc:sldChg chg="add del">
        <pc:chgData name="Helen Lamb" userId="952686ac-40c9-4a72-af22-9230e46b6cc5" providerId="ADAL" clId="{62E6BB17-21FE-4472-B8E4-66AACB109F08}" dt="2026-01-12T17:01:17.470" v="294"/>
        <pc:sldMkLst>
          <pc:docMk/>
          <pc:sldMk cId="1808259320" sldId="267"/>
        </pc:sldMkLst>
      </pc:sldChg>
      <pc:sldChg chg="add">
        <pc:chgData name="Helen Lamb" userId="952686ac-40c9-4a72-af22-9230e46b6cc5" providerId="ADAL" clId="{62E6BB17-21FE-4472-B8E4-66AACB109F08}" dt="2026-01-12T17:16:42.725" v="594"/>
        <pc:sldMkLst>
          <pc:docMk/>
          <pc:sldMk cId="3737828496" sldId="272"/>
        </pc:sldMkLst>
      </pc:sldChg>
      <pc:sldChg chg="add del">
        <pc:chgData name="Helen Lamb" userId="952686ac-40c9-4a72-af22-9230e46b6cc5" providerId="ADAL" clId="{62E6BB17-21FE-4472-B8E4-66AACB109F08}" dt="2026-01-12T17:01:17.470" v="294"/>
        <pc:sldMkLst>
          <pc:docMk/>
          <pc:sldMk cId="2860927918" sldId="281"/>
        </pc:sldMkLst>
      </pc:sldChg>
      <pc:sldChg chg="add del">
        <pc:chgData name="Helen Lamb" userId="952686ac-40c9-4a72-af22-9230e46b6cc5" providerId="ADAL" clId="{62E6BB17-21FE-4472-B8E4-66AACB109F08}" dt="2026-01-12T17:01:17.470" v="294"/>
        <pc:sldMkLst>
          <pc:docMk/>
          <pc:sldMk cId="1554897766" sldId="282"/>
        </pc:sldMkLst>
      </pc:sldChg>
      <pc:sldChg chg="add del">
        <pc:chgData name="Helen Lamb" userId="952686ac-40c9-4a72-af22-9230e46b6cc5" providerId="ADAL" clId="{62E6BB17-21FE-4472-B8E4-66AACB109F08}" dt="2026-01-12T17:01:17.470" v="294"/>
        <pc:sldMkLst>
          <pc:docMk/>
          <pc:sldMk cId="3478943123" sldId="283"/>
        </pc:sldMkLst>
      </pc:sldChg>
      <pc:sldChg chg="add del">
        <pc:chgData name="Helen Lamb" userId="952686ac-40c9-4a72-af22-9230e46b6cc5" providerId="ADAL" clId="{62E6BB17-21FE-4472-B8E4-66AACB109F08}" dt="2026-01-12T17:01:17.470" v="294"/>
        <pc:sldMkLst>
          <pc:docMk/>
          <pc:sldMk cId="754963355" sldId="284"/>
        </pc:sldMkLst>
      </pc:sldChg>
      <pc:sldChg chg="add del">
        <pc:chgData name="Helen Lamb" userId="952686ac-40c9-4a72-af22-9230e46b6cc5" providerId="ADAL" clId="{62E6BB17-21FE-4472-B8E4-66AACB109F08}" dt="2026-01-12T17:01:17.470" v="294"/>
        <pc:sldMkLst>
          <pc:docMk/>
          <pc:sldMk cId="814290104" sldId="285"/>
        </pc:sldMkLst>
      </pc:sldChg>
      <pc:sldChg chg="add del">
        <pc:chgData name="Helen Lamb" userId="952686ac-40c9-4a72-af22-9230e46b6cc5" providerId="ADAL" clId="{62E6BB17-21FE-4472-B8E4-66AACB109F08}" dt="2026-01-12T17:01:17.470" v="294"/>
        <pc:sldMkLst>
          <pc:docMk/>
          <pc:sldMk cId="3825062368" sldId="290"/>
        </pc:sldMkLst>
      </pc:sldChg>
      <pc:sldChg chg="add del">
        <pc:chgData name="Helen Lamb" userId="952686ac-40c9-4a72-af22-9230e46b6cc5" providerId="ADAL" clId="{62E6BB17-21FE-4472-B8E4-66AACB109F08}" dt="2026-01-12T17:01:17.470" v="294"/>
        <pc:sldMkLst>
          <pc:docMk/>
          <pc:sldMk cId="1501965343" sldId="291"/>
        </pc:sldMkLst>
      </pc:sldChg>
      <pc:sldChg chg="add del">
        <pc:chgData name="Helen Lamb" userId="952686ac-40c9-4a72-af22-9230e46b6cc5" providerId="ADAL" clId="{62E6BB17-21FE-4472-B8E4-66AACB109F08}" dt="2026-01-12T17:01:17.470" v="294"/>
        <pc:sldMkLst>
          <pc:docMk/>
          <pc:sldMk cId="3783935435" sldId="296"/>
        </pc:sldMkLst>
      </pc:sldChg>
      <pc:sldChg chg="add del">
        <pc:chgData name="Helen Lamb" userId="952686ac-40c9-4a72-af22-9230e46b6cc5" providerId="ADAL" clId="{62E6BB17-21FE-4472-B8E4-66AACB109F08}" dt="2026-01-12T17:01:17.470" v="294"/>
        <pc:sldMkLst>
          <pc:docMk/>
          <pc:sldMk cId="623950729" sldId="297"/>
        </pc:sldMkLst>
      </pc:sldChg>
      <pc:sldChg chg="add">
        <pc:chgData name="Helen Lamb" userId="952686ac-40c9-4a72-af22-9230e46b6cc5" providerId="ADAL" clId="{62E6BB17-21FE-4472-B8E4-66AACB109F08}" dt="2026-01-12T17:19:40.970" v="636"/>
        <pc:sldMkLst>
          <pc:docMk/>
          <pc:sldMk cId="1278844803" sldId="307"/>
        </pc:sldMkLst>
      </pc:sldChg>
      <pc:sldChg chg="modSp add mod">
        <pc:chgData name="Helen Lamb" userId="952686ac-40c9-4a72-af22-9230e46b6cc5" providerId="ADAL" clId="{62E6BB17-21FE-4472-B8E4-66AACB109F08}" dt="2026-01-12T17:18:16.709" v="622" actId="20577"/>
        <pc:sldMkLst>
          <pc:docMk/>
          <pc:sldMk cId="4113649312" sldId="308"/>
        </pc:sldMkLst>
        <pc:spChg chg="mod">
          <ac:chgData name="Helen Lamb" userId="952686ac-40c9-4a72-af22-9230e46b6cc5" providerId="ADAL" clId="{62E6BB17-21FE-4472-B8E4-66AACB109F08}" dt="2026-01-12T17:17:26.318" v="602" actId="404"/>
          <ac:spMkLst>
            <pc:docMk/>
            <pc:sldMk cId="4113649312" sldId="308"/>
            <ac:spMk id="2" creationId="{97E9D1A2-92FB-49F1-8A79-2BD4E7A4F9A5}"/>
          </ac:spMkLst>
        </pc:spChg>
        <pc:spChg chg="mod">
          <ac:chgData name="Helen Lamb" userId="952686ac-40c9-4a72-af22-9230e46b6cc5" providerId="ADAL" clId="{62E6BB17-21FE-4472-B8E4-66AACB109F08}" dt="2026-01-12T17:18:16.709" v="622" actId="20577"/>
          <ac:spMkLst>
            <pc:docMk/>
            <pc:sldMk cId="4113649312" sldId="308"/>
            <ac:spMk id="6" creationId="{5CC42D5E-E548-6C87-E8BA-6941D3F836DD}"/>
          </ac:spMkLst>
        </pc:spChg>
      </pc:sldChg>
      <pc:sldChg chg="add del">
        <pc:chgData name="Helen Lamb" userId="952686ac-40c9-4a72-af22-9230e46b6cc5" providerId="ADAL" clId="{62E6BB17-21FE-4472-B8E4-66AACB109F08}" dt="2026-01-12T17:01:17.470" v="294"/>
        <pc:sldMkLst>
          <pc:docMk/>
          <pc:sldMk cId="2537935376" sldId="311"/>
        </pc:sldMkLst>
      </pc:sldChg>
      <pc:sldChg chg="add del">
        <pc:chgData name="Helen Lamb" userId="952686ac-40c9-4a72-af22-9230e46b6cc5" providerId="ADAL" clId="{62E6BB17-21FE-4472-B8E4-66AACB109F08}" dt="2026-01-12T17:01:33.155" v="295"/>
        <pc:sldMkLst>
          <pc:docMk/>
          <pc:sldMk cId="3680884561" sldId="312"/>
        </pc:sldMkLst>
      </pc:sldChg>
      <pc:sldChg chg="add del">
        <pc:chgData name="Helen Lamb" userId="952686ac-40c9-4a72-af22-9230e46b6cc5" providerId="ADAL" clId="{62E6BB17-21FE-4472-B8E4-66AACB109F08}" dt="2026-01-12T17:01:33.155" v="295"/>
        <pc:sldMkLst>
          <pc:docMk/>
          <pc:sldMk cId="1808705593" sldId="313"/>
        </pc:sldMkLst>
      </pc:sldChg>
      <pc:sldChg chg="add del">
        <pc:chgData name="Helen Lamb" userId="952686ac-40c9-4a72-af22-9230e46b6cc5" providerId="ADAL" clId="{62E6BB17-21FE-4472-B8E4-66AACB109F08}" dt="2026-01-12T17:01:33.155" v="295"/>
        <pc:sldMkLst>
          <pc:docMk/>
          <pc:sldMk cId="3937291148" sldId="314"/>
        </pc:sldMkLst>
      </pc:sldChg>
      <pc:sldChg chg="modSp add del mod">
        <pc:chgData name="Helen Lamb" userId="952686ac-40c9-4a72-af22-9230e46b6cc5" providerId="ADAL" clId="{62E6BB17-21FE-4472-B8E4-66AACB109F08}" dt="2026-01-12T17:06:49.373" v="551" actId="20577"/>
        <pc:sldMkLst>
          <pc:docMk/>
          <pc:sldMk cId="1239468577" sldId="315"/>
        </pc:sldMkLst>
        <pc:graphicFrameChg chg="modGraphic">
          <ac:chgData name="Helen Lamb" userId="952686ac-40c9-4a72-af22-9230e46b6cc5" providerId="ADAL" clId="{62E6BB17-21FE-4472-B8E4-66AACB109F08}" dt="2026-01-12T17:06:49.373" v="551" actId="20577"/>
          <ac:graphicFrameMkLst>
            <pc:docMk/>
            <pc:sldMk cId="1239468577" sldId="315"/>
            <ac:graphicFrameMk id="7" creationId="{BFDD5AFE-088D-C8F3-3158-92A57C8D7430}"/>
          </ac:graphicFrameMkLst>
        </pc:graphicFrameChg>
      </pc:sldChg>
      <pc:sldChg chg="del ord">
        <pc:chgData name="Helen Lamb" userId="952686ac-40c9-4a72-af22-9230e46b6cc5" providerId="ADAL" clId="{62E6BB17-21FE-4472-B8E4-66AACB109F08}" dt="2026-01-12T17:08:28.737" v="558" actId="47"/>
        <pc:sldMkLst>
          <pc:docMk/>
          <pc:sldMk cId="3279547296" sldId="316"/>
        </pc:sldMkLst>
      </pc:sldChg>
      <pc:sldChg chg="modSp del mod ord">
        <pc:chgData name="Helen Lamb" userId="952686ac-40c9-4a72-af22-9230e46b6cc5" providerId="ADAL" clId="{62E6BB17-21FE-4472-B8E4-66AACB109F08}" dt="2026-01-12T17:08:13.277" v="556" actId="47"/>
        <pc:sldMkLst>
          <pc:docMk/>
          <pc:sldMk cId="3433011288" sldId="319"/>
        </pc:sldMkLst>
        <pc:spChg chg="mod">
          <ac:chgData name="Helen Lamb" userId="952686ac-40c9-4a72-af22-9230e46b6cc5" providerId="ADAL" clId="{62E6BB17-21FE-4472-B8E4-66AACB109F08}" dt="2026-01-12T16:41:48.567" v="239" actId="20577"/>
          <ac:spMkLst>
            <pc:docMk/>
            <pc:sldMk cId="3433011288" sldId="319"/>
            <ac:spMk id="3" creationId="{C358FB41-E50C-ACC7-6639-891170E0EFE7}"/>
          </ac:spMkLst>
        </pc:spChg>
      </pc:sldChg>
      <pc:sldChg chg="modSp mod">
        <pc:chgData name="Helen Lamb" userId="952686ac-40c9-4a72-af22-9230e46b6cc5" providerId="ADAL" clId="{62E6BB17-21FE-4472-B8E4-66AACB109F08}" dt="2026-01-12T17:20:28.172" v="644" actId="20577"/>
        <pc:sldMkLst>
          <pc:docMk/>
          <pc:sldMk cId="1890218573" sldId="320"/>
        </pc:sldMkLst>
        <pc:spChg chg="mod">
          <ac:chgData name="Helen Lamb" userId="952686ac-40c9-4a72-af22-9230e46b6cc5" providerId="ADAL" clId="{62E6BB17-21FE-4472-B8E4-66AACB109F08}" dt="2026-01-12T17:20:28.172" v="644" actId="20577"/>
          <ac:spMkLst>
            <pc:docMk/>
            <pc:sldMk cId="1890218573" sldId="320"/>
            <ac:spMk id="3" creationId="{13E3DE11-A8C5-BD81-23C6-717EAA35A93B}"/>
          </ac:spMkLst>
        </pc:spChg>
      </pc:sldChg>
      <pc:sldChg chg="modSp mod">
        <pc:chgData name="Helen Lamb" userId="952686ac-40c9-4a72-af22-9230e46b6cc5" providerId="ADAL" clId="{62E6BB17-21FE-4472-B8E4-66AACB109F08}" dt="2026-01-12T17:18:51.948" v="634" actId="20577"/>
        <pc:sldMkLst>
          <pc:docMk/>
          <pc:sldMk cId="1621405078" sldId="321"/>
        </pc:sldMkLst>
        <pc:spChg chg="mod">
          <ac:chgData name="Helen Lamb" userId="952686ac-40c9-4a72-af22-9230e46b6cc5" providerId="ADAL" clId="{62E6BB17-21FE-4472-B8E4-66AACB109F08}" dt="2026-01-12T17:18:51.948" v="634" actId="20577"/>
          <ac:spMkLst>
            <pc:docMk/>
            <pc:sldMk cId="1621405078" sldId="321"/>
            <ac:spMk id="2" creationId="{29E33F68-2D37-F124-07C9-57A6B97AA020}"/>
          </ac:spMkLst>
        </pc:spChg>
        <pc:spChg chg="mod">
          <ac:chgData name="Helen Lamb" userId="952686ac-40c9-4a72-af22-9230e46b6cc5" providerId="ADAL" clId="{62E6BB17-21FE-4472-B8E4-66AACB109F08}" dt="2026-01-12T16:40:40.936" v="73" actId="1076"/>
          <ac:spMkLst>
            <pc:docMk/>
            <pc:sldMk cId="1621405078" sldId="321"/>
            <ac:spMk id="3" creationId="{138D51FC-11D2-4EAC-4517-E1A338A7F4FC}"/>
          </ac:spMkLst>
        </pc:spChg>
      </pc:sldChg>
      <pc:sldChg chg="add del">
        <pc:chgData name="Helen Lamb" userId="952686ac-40c9-4a72-af22-9230e46b6cc5" providerId="ADAL" clId="{62E6BB17-21FE-4472-B8E4-66AACB109F08}" dt="2026-01-12T17:07:57.444" v="554"/>
        <pc:sldMkLst>
          <pc:docMk/>
          <pc:sldMk cId="3958533671" sldId="323"/>
        </pc:sldMkLst>
      </pc:sldChg>
      <pc:sldChg chg="ord">
        <pc:chgData name="Helen Lamb" userId="952686ac-40c9-4a72-af22-9230e46b6cc5" providerId="ADAL" clId="{62E6BB17-21FE-4472-B8E4-66AACB109F08}" dt="2026-01-12T17:06:56.559" v="553"/>
        <pc:sldMkLst>
          <pc:docMk/>
          <pc:sldMk cId="3732736192" sldId="325"/>
        </pc:sldMkLst>
      </pc:sldChg>
      <pc:sldChg chg="del">
        <pc:chgData name="Helen Lamb" userId="952686ac-40c9-4a72-af22-9230e46b6cc5" providerId="ADAL" clId="{62E6BB17-21FE-4472-B8E4-66AACB109F08}" dt="2026-01-12T17:20:13.011" v="639" actId="47"/>
        <pc:sldMkLst>
          <pc:docMk/>
          <pc:sldMk cId="2909312431" sldId="327"/>
        </pc:sldMkLst>
      </pc:sldChg>
      <pc:sldChg chg="add del">
        <pc:chgData name="Helen Lamb" userId="952686ac-40c9-4a72-af22-9230e46b6cc5" providerId="ADAL" clId="{62E6BB17-21FE-4472-B8E4-66AACB109F08}" dt="2026-01-12T17:01:17.470" v="294"/>
        <pc:sldMkLst>
          <pc:docMk/>
          <pc:sldMk cId="934976265" sldId="328"/>
        </pc:sldMkLst>
      </pc:sldChg>
      <pc:sldChg chg="add del">
        <pc:chgData name="Helen Lamb" userId="952686ac-40c9-4a72-af22-9230e46b6cc5" providerId="ADAL" clId="{62E6BB17-21FE-4472-B8E4-66AACB109F08}" dt="2026-01-12T17:01:04.474" v="292"/>
        <pc:sldMkLst>
          <pc:docMk/>
          <pc:sldMk cId="1245891506" sldId="328"/>
        </pc:sldMkLst>
      </pc:sldChg>
      <pc:sldChg chg="modSp add mod">
        <pc:chgData name="Helen Lamb" userId="952686ac-40c9-4a72-af22-9230e46b6cc5" providerId="ADAL" clId="{62E6BB17-21FE-4472-B8E4-66AACB109F08}" dt="2026-01-12T17:13:33.753" v="587" actId="20577"/>
        <pc:sldMkLst>
          <pc:docMk/>
          <pc:sldMk cId="3825028745" sldId="328"/>
        </pc:sldMkLst>
        <pc:spChg chg="mod">
          <ac:chgData name="Helen Lamb" userId="952686ac-40c9-4a72-af22-9230e46b6cc5" providerId="ADAL" clId="{62E6BB17-21FE-4472-B8E4-66AACB109F08}" dt="2026-01-12T17:12:36.502" v="564" actId="20577"/>
          <ac:spMkLst>
            <pc:docMk/>
            <pc:sldMk cId="3825028745" sldId="328"/>
            <ac:spMk id="5" creationId="{5E9AF3E4-029B-DE43-B589-0D60F638E6A6}"/>
          </ac:spMkLst>
        </pc:spChg>
        <pc:graphicFrameChg chg="modGraphic">
          <ac:chgData name="Helen Lamb" userId="952686ac-40c9-4a72-af22-9230e46b6cc5" providerId="ADAL" clId="{62E6BB17-21FE-4472-B8E4-66AACB109F08}" dt="2026-01-12T17:13:33.753" v="587" actId="20577"/>
          <ac:graphicFrameMkLst>
            <pc:docMk/>
            <pc:sldMk cId="3825028745" sldId="328"/>
            <ac:graphicFrameMk id="3" creationId="{D9E0D716-01B4-4D4A-1F51-DC1C74AD36A7}"/>
          </ac:graphicFrameMkLst>
        </pc:graphicFrameChg>
      </pc:sldChg>
      <pc:sldChg chg="add del">
        <pc:chgData name="Helen Lamb" userId="952686ac-40c9-4a72-af22-9230e46b6cc5" providerId="ADAL" clId="{62E6BB17-21FE-4472-B8E4-66AACB109F08}" dt="2026-01-12T17:01:17.470" v="294"/>
        <pc:sldMkLst>
          <pc:docMk/>
          <pc:sldMk cId="895374000" sldId="329"/>
        </pc:sldMkLst>
      </pc:sldChg>
      <pc:sldChg chg="add del">
        <pc:chgData name="Helen Lamb" userId="952686ac-40c9-4a72-af22-9230e46b6cc5" providerId="ADAL" clId="{62E6BB17-21FE-4472-B8E4-66AACB109F08}" dt="2026-01-12T17:01:04.474" v="292"/>
        <pc:sldMkLst>
          <pc:docMk/>
          <pc:sldMk cId="910974812" sldId="329"/>
        </pc:sldMkLst>
      </pc:sldChg>
      <pc:sldChg chg="add ord">
        <pc:chgData name="Helen Lamb" userId="952686ac-40c9-4a72-af22-9230e46b6cc5" providerId="ADAL" clId="{62E6BB17-21FE-4472-B8E4-66AACB109F08}" dt="2026-01-12T17:17:03.467" v="599"/>
        <pc:sldMkLst>
          <pc:docMk/>
          <pc:sldMk cId="1652527695" sldId="329"/>
        </pc:sldMkLst>
      </pc:sldChg>
      <pc:sldChg chg="add del">
        <pc:chgData name="Helen Lamb" userId="952686ac-40c9-4a72-af22-9230e46b6cc5" providerId="ADAL" clId="{62E6BB17-21FE-4472-B8E4-66AACB109F08}" dt="2026-01-12T17:01:04.474" v="292"/>
        <pc:sldMkLst>
          <pc:docMk/>
          <pc:sldMk cId="1566076208" sldId="330"/>
        </pc:sldMkLst>
      </pc:sldChg>
      <pc:sldChg chg="delSp add">
        <pc:chgData name="Helen Lamb" userId="952686ac-40c9-4a72-af22-9230e46b6cc5" providerId="ADAL" clId="{62E6BB17-21FE-4472-B8E4-66AACB109F08}" dt="2026-01-12T17:20:03.985" v="638" actId="478"/>
        <pc:sldMkLst>
          <pc:docMk/>
          <pc:sldMk cId="3191530423" sldId="330"/>
        </pc:sldMkLst>
        <pc:picChg chg="del">
          <ac:chgData name="Helen Lamb" userId="952686ac-40c9-4a72-af22-9230e46b6cc5" providerId="ADAL" clId="{62E6BB17-21FE-4472-B8E4-66AACB109F08}" dt="2026-01-12T17:20:03.985" v="638" actId="478"/>
          <ac:picMkLst>
            <pc:docMk/>
            <pc:sldMk cId="3191530423" sldId="330"/>
            <ac:picMk id="6" creationId="{E77F6B0E-3289-C052-7B56-F006729EF05C}"/>
          </ac:picMkLst>
        </pc:picChg>
      </pc:sldChg>
      <pc:sldChg chg="add del">
        <pc:chgData name="Helen Lamb" userId="952686ac-40c9-4a72-af22-9230e46b6cc5" providerId="ADAL" clId="{62E6BB17-21FE-4472-B8E4-66AACB109F08}" dt="2026-01-12T17:01:17.470" v="294"/>
        <pc:sldMkLst>
          <pc:docMk/>
          <pc:sldMk cId="3240135005" sldId="330"/>
        </pc:sldMkLst>
      </pc:sldChg>
      <pc:sldChg chg="add del">
        <pc:chgData name="Helen Lamb" userId="952686ac-40c9-4a72-af22-9230e46b6cc5" providerId="ADAL" clId="{62E6BB17-21FE-4472-B8E4-66AACB109F08}" dt="2026-01-12T17:01:17.470" v="294"/>
        <pc:sldMkLst>
          <pc:docMk/>
          <pc:sldMk cId="1133345664" sldId="331"/>
        </pc:sldMkLst>
      </pc:sldChg>
      <pc:sldChg chg="add">
        <pc:chgData name="Helen Lamb" userId="952686ac-40c9-4a72-af22-9230e46b6cc5" providerId="ADAL" clId="{62E6BB17-21FE-4472-B8E4-66AACB109F08}" dt="2026-01-12T17:19:57.448" v="637"/>
        <pc:sldMkLst>
          <pc:docMk/>
          <pc:sldMk cId="2001343582" sldId="331"/>
        </pc:sldMkLst>
      </pc:sldChg>
      <pc:sldChg chg="add del">
        <pc:chgData name="Helen Lamb" userId="952686ac-40c9-4a72-af22-9230e46b6cc5" providerId="ADAL" clId="{62E6BB17-21FE-4472-B8E4-66AACB109F08}" dt="2026-01-12T17:01:04.474" v="292"/>
        <pc:sldMkLst>
          <pc:docMk/>
          <pc:sldMk cId="2239231361" sldId="331"/>
        </pc:sldMkLst>
      </pc:sldChg>
      <pc:sldChg chg="add del">
        <pc:chgData name="Helen Lamb" userId="952686ac-40c9-4a72-af22-9230e46b6cc5" providerId="ADAL" clId="{62E6BB17-21FE-4472-B8E4-66AACB109F08}" dt="2026-01-12T17:01:04.474" v="292"/>
        <pc:sldMkLst>
          <pc:docMk/>
          <pc:sldMk cId="1984047387" sldId="332"/>
        </pc:sldMkLst>
      </pc:sldChg>
      <pc:sldChg chg="add del">
        <pc:chgData name="Helen Lamb" userId="952686ac-40c9-4a72-af22-9230e46b6cc5" providerId="ADAL" clId="{62E6BB17-21FE-4472-B8E4-66AACB109F08}" dt="2026-01-12T17:01:17.470" v="294"/>
        <pc:sldMkLst>
          <pc:docMk/>
          <pc:sldMk cId="2904114716" sldId="332"/>
        </pc:sldMkLst>
      </pc:sldChg>
      <pc:sldChg chg="add del">
        <pc:chgData name="Helen Lamb" userId="952686ac-40c9-4a72-af22-9230e46b6cc5" providerId="ADAL" clId="{62E6BB17-21FE-4472-B8E4-66AACB109F08}" dt="2026-01-12T17:01:04.474" v="292"/>
        <pc:sldMkLst>
          <pc:docMk/>
          <pc:sldMk cId="1621781868" sldId="333"/>
        </pc:sldMkLst>
      </pc:sldChg>
      <pc:sldChg chg="add del">
        <pc:chgData name="Helen Lamb" userId="952686ac-40c9-4a72-af22-9230e46b6cc5" providerId="ADAL" clId="{62E6BB17-21FE-4472-B8E4-66AACB109F08}" dt="2026-01-12T17:01:17.470" v="294"/>
        <pc:sldMkLst>
          <pc:docMk/>
          <pc:sldMk cId="1977707132" sldId="333"/>
        </pc:sldMkLst>
      </pc:sldChg>
      <pc:sldChg chg="add del">
        <pc:chgData name="Helen Lamb" userId="952686ac-40c9-4a72-af22-9230e46b6cc5" providerId="ADAL" clId="{62E6BB17-21FE-4472-B8E4-66AACB109F08}" dt="2026-01-12T17:01:17.470" v="294"/>
        <pc:sldMkLst>
          <pc:docMk/>
          <pc:sldMk cId="2035036329" sldId="334"/>
        </pc:sldMkLst>
      </pc:sldChg>
      <pc:sldChg chg="add del">
        <pc:chgData name="Helen Lamb" userId="952686ac-40c9-4a72-af22-9230e46b6cc5" providerId="ADAL" clId="{62E6BB17-21FE-4472-B8E4-66AACB109F08}" dt="2026-01-12T17:01:04.474" v="292"/>
        <pc:sldMkLst>
          <pc:docMk/>
          <pc:sldMk cId="2854405764" sldId="334"/>
        </pc:sldMkLst>
      </pc:sldChg>
      <pc:sldChg chg="add del">
        <pc:chgData name="Helen Lamb" userId="952686ac-40c9-4a72-af22-9230e46b6cc5" providerId="ADAL" clId="{62E6BB17-21FE-4472-B8E4-66AACB109F08}" dt="2026-01-12T17:01:04.474" v="292"/>
        <pc:sldMkLst>
          <pc:docMk/>
          <pc:sldMk cId="3363707755" sldId="335"/>
        </pc:sldMkLst>
      </pc:sldChg>
      <pc:sldChg chg="add del">
        <pc:chgData name="Helen Lamb" userId="952686ac-40c9-4a72-af22-9230e46b6cc5" providerId="ADAL" clId="{62E6BB17-21FE-4472-B8E4-66AACB109F08}" dt="2026-01-12T17:01:17.470" v="294"/>
        <pc:sldMkLst>
          <pc:docMk/>
          <pc:sldMk cId="3632219438" sldId="335"/>
        </pc:sldMkLst>
      </pc:sldChg>
      <pc:sldChg chg="add del">
        <pc:chgData name="Helen Lamb" userId="952686ac-40c9-4a72-af22-9230e46b6cc5" providerId="ADAL" clId="{62E6BB17-21FE-4472-B8E4-66AACB109F08}" dt="2026-01-12T17:01:17.470" v="294"/>
        <pc:sldMkLst>
          <pc:docMk/>
          <pc:sldMk cId="2798673471" sldId="336"/>
        </pc:sldMkLst>
      </pc:sldChg>
      <pc:sldChg chg="add del">
        <pc:chgData name="Helen Lamb" userId="952686ac-40c9-4a72-af22-9230e46b6cc5" providerId="ADAL" clId="{62E6BB17-21FE-4472-B8E4-66AACB109F08}" dt="2026-01-12T17:01:04.474" v="292"/>
        <pc:sldMkLst>
          <pc:docMk/>
          <pc:sldMk cId="3401424169" sldId="336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E13B498-D685-4C16-8E2B-5C26D2732ACD}" type="datetimeFigureOut">
              <a:rPr lang="en-GB" smtClean="0"/>
              <a:t>12/01/2026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8BFB760-3C09-4ADD-8C8C-FC44839D496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867988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2E9CB7B-DB48-34DA-A749-051D5F017D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83B3585-D363-FD2D-564C-59ED8AE223A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C8130AD-2A25-D861-0417-4468D1DC2D3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6A1CB6F-8EBD-6B47-0557-9BBF62A007D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9737ED-6616-4E20-9C3A-8DA97DCB6F64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69501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9737ED-6616-4E20-9C3A-8DA97DCB6F64}" type="slidenum">
              <a:rPr lang="en-GB" smtClean="0"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5770522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9737ED-6616-4E20-9C3A-8DA97DCB6F64}" type="slidenum">
              <a:rPr lang="en-GB" smtClean="0"/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2151123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9737ED-6616-4E20-9C3A-8DA97DCB6F64}" type="slidenum">
              <a:rPr lang="en-GB" smtClean="0"/>
              <a:t>13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1222807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8BFB760-3C09-4ADD-8C8C-FC44839D4963}" type="slidenum">
              <a:rPr lang="en-GB" smtClean="0"/>
              <a:t>15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5929511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D8497F2-E906-2E6D-D91C-D710B35E9EE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27BBE5D-6D8B-4A8F-97E4-C82F765CD06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C0F19AD-B024-42D4-8B44-2AC890BBC96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40535E3-EB6A-FA69-2321-C85FB626DBF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9737ED-6616-4E20-9C3A-8DA97DCB6F64}" type="slidenum">
              <a:rPr lang="en-GB" smtClean="0"/>
              <a:t>16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102987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8BFB760-3C09-4ADD-8C8C-FC44839D4963}" type="slidenum">
              <a:rPr lang="en-GB" smtClean="0"/>
              <a:t>17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4660633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9737ED-6616-4E20-9C3A-8DA97DCB6F64}" type="slidenum">
              <a:rPr lang="en-GB" smtClean="0"/>
              <a:t>18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67428264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9737ED-6616-4E20-9C3A-8DA97DCB6F64}" type="slidenum">
              <a:rPr lang="en-GB" smtClean="0"/>
              <a:t>19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27396674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9737ED-6616-4E20-9C3A-8DA97DCB6F64}" type="slidenum">
              <a:rPr lang="en-GB" smtClean="0"/>
              <a:t>20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9980267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A55FCD8-ADBE-5377-C844-A2E9F41235F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86A0DF3-02D2-CEF5-27A9-C1195AB6159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1A845D0-2C00-3139-C9D4-64BD95B6DD2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B198262-B838-E535-064E-23D8E7BA482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9737ED-6616-4E20-9C3A-8DA97DCB6F64}" type="slidenum">
              <a:rPr lang="en-GB" smtClean="0"/>
              <a:t>22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3815893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776C0EB-73F4-2F58-8D5C-1A89F447BDF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A936B55-568D-09BB-9C0D-9D21AF91F16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D525945-F150-F221-2550-3B2DDA638AC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D958E1E-72FF-CF27-1934-613056F9AFE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9737ED-6616-4E20-9C3A-8DA97DCB6F64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1810561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9737ED-6616-4E20-9C3A-8DA97DCB6F64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9313911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9737ED-6616-4E20-9C3A-8DA97DCB6F64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1913862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9737ED-6616-4E20-9C3A-8DA97DCB6F64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5034006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9737ED-6616-4E20-9C3A-8DA97DCB6F64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329313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9737ED-6616-4E20-9C3A-8DA97DCB6F64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9501787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9737ED-6616-4E20-9C3A-8DA97DCB6F64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759750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9737ED-6616-4E20-9C3A-8DA97DCB6F64}" type="slidenum">
              <a:rPr lang="en-GB" smtClean="0"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849544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2537B-B2B6-4FB4-99DD-2A5EDBA2C8D0}" type="datetimeFigureOut">
              <a:rPr lang="en-GB" smtClean="0"/>
              <a:t>12/01/2026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9DE04-3AAA-41A3-8F74-5172E5EFE9A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378893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2537B-B2B6-4FB4-99DD-2A5EDBA2C8D0}" type="datetimeFigureOut">
              <a:rPr lang="en-GB" smtClean="0"/>
              <a:t>12/01/2026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9DE04-3AAA-41A3-8F74-5172E5EFE9A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502881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2537B-B2B6-4FB4-99DD-2A5EDBA2C8D0}" type="datetimeFigureOut">
              <a:rPr lang="en-GB" smtClean="0"/>
              <a:t>12/01/2026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9DE04-3AAA-41A3-8F74-5172E5EFE9A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757822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82537B-B2B6-4FB4-99DD-2A5EDBA2C8D0}" type="datetimeFigureOut">
              <a:rPr lang="en-GB" smtClean="0"/>
              <a:t>12/01/2026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69DE04-3AAA-41A3-8F74-5172E5EFE9A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396849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  <p:sldLayoutId id="2147483650" r:id="rId2"/>
    <p:sldLayoutId id="2147483649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gif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4905598-8A40-1B55-DE8A-2FFC0EEA836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47B9AD-7CA5-6A7D-BB02-226FC35BB68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b="1" dirty="0">
                <a:solidFill>
                  <a:srgbClr val="2CB0B8"/>
                </a:solidFill>
              </a:rPr>
              <a:t>Handling Challenges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CF8F860-A650-724F-BD38-06540A4102B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GB" sz="4400" b="1" dirty="0">
                <a:solidFill>
                  <a:srgbClr val="2CB0B8"/>
                </a:solidFill>
              </a:rPr>
              <a:t>Renew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F8CD380-7BE1-F749-EC82-13B8124878E2}"/>
              </a:ext>
            </a:extLst>
          </p:cNvPr>
          <p:cNvSpPr txBox="1"/>
          <p:nvPr/>
        </p:nvSpPr>
        <p:spPr>
          <a:xfrm>
            <a:off x="10584181" y="6454588"/>
            <a:ext cx="160782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/>
              <a:t>Jan 2026</a:t>
            </a:r>
          </a:p>
        </p:txBody>
      </p:sp>
    </p:spTree>
    <p:extLst>
      <p:ext uri="{BB962C8B-B14F-4D97-AF65-F5344CB8AC3E}">
        <p14:creationId xmlns:p14="http://schemas.microsoft.com/office/powerpoint/2010/main" val="395853367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E9D1A2-92FB-49F1-8A79-2BD4E7A4F9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506" y="178922"/>
            <a:ext cx="10515600" cy="791322"/>
          </a:xfrm>
        </p:spPr>
        <p:txBody>
          <a:bodyPr/>
          <a:lstStyle/>
          <a:p>
            <a:r>
              <a:rPr lang="en-GB" b="1" dirty="0">
                <a:solidFill>
                  <a:srgbClr val="2CB0B8"/>
                </a:solidFill>
              </a:rPr>
              <a:t>Troubleshooting: Working with Christians</a:t>
            </a:r>
          </a:p>
        </p:txBody>
      </p:sp>
      <p:graphicFrame>
        <p:nvGraphicFramePr>
          <p:cNvPr id="5" name="Table 5">
            <a:extLst>
              <a:ext uri="{FF2B5EF4-FFF2-40B4-BE49-F238E27FC236}">
                <a16:creationId xmlns:a16="http://schemas.microsoft.com/office/drawing/2014/main" id="{E7BCA38F-02A1-8949-9915-ED28AB0ED563}"/>
              </a:ext>
            </a:extLst>
          </p:cNvPr>
          <p:cNvGraphicFramePr>
            <a:graphicFrameLocks noGrp="1"/>
          </p:cNvGraphicFramePr>
          <p:nvPr/>
        </p:nvGraphicFramePr>
        <p:xfrm>
          <a:off x="744108" y="1189355"/>
          <a:ext cx="10811622" cy="524226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44862">
                  <a:extLst>
                    <a:ext uri="{9D8B030D-6E8A-4147-A177-3AD203B41FA5}">
                      <a16:colId xmlns:a16="http://schemas.microsoft.com/office/drawing/2014/main" val="631586163"/>
                    </a:ext>
                  </a:extLst>
                </a:gridCol>
                <a:gridCol w="2068830">
                  <a:extLst>
                    <a:ext uri="{9D8B030D-6E8A-4147-A177-3AD203B41FA5}">
                      <a16:colId xmlns:a16="http://schemas.microsoft.com/office/drawing/2014/main" val="1841442615"/>
                    </a:ext>
                  </a:extLst>
                </a:gridCol>
                <a:gridCol w="2183130">
                  <a:extLst>
                    <a:ext uri="{9D8B030D-6E8A-4147-A177-3AD203B41FA5}">
                      <a16:colId xmlns:a16="http://schemas.microsoft.com/office/drawing/2014/main" val="2065297972"/>
                    </a:ext>
                  </a:extLst>
                </a:gridCol>
                <a:gridCol w="4114800">
                  <a:extLst>
                    <a:ext uri="{9D8B030D-6E8A-4147-A177-3AD203B41FA5}">
                      <a16:colId xmlns:a16="http://schemas.microsoft.com/office/drawing/2014/main" val="3461691032"/>
                    </a:ext>
                  </a:extLst>
                </a:gridCol>
              </a:tblGrid>
              <a:tr h="924462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GB" sz="18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Common complaint</a:t>
                      </a:r>
                    </a:p>
                  </a:txBody>
                  <a:tcPr>
                    <a:solidFill>
                      <a:srgbClr val="2CB0B8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GB" sz="18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Possible cause</a:t>
                      </a:r>
                    </a:p>
                  </a:txBody>
                  <a:tcPr>
                    <a:solidFill>
                      <a:srgbClr val="2CB0B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Practical response</a:t>
                      </a:r>
                    </a:p>
                  </a:txBody>
                  <a:tcPr>
                    <a:solidFill>
                      <a:srgbClr val="2CB0B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To remember</a:t>
                      </a:r>
                    </a:p>
                  </a:txBody>
                  <a:tcPr>
                    <a:solidFill>
                      <a:srgbClr val="2CB0B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17867988"/>
                  </a:ext>
                </a:extLst>
              </a:tr>
              <a:tr h="924461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GB" sz="18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“I thought I was working with Christians”</a:t>
                      </a:r>
                    </a:p>
                  </a:txBody>
                  <a:tcPr>
                    <a:solidFill>
                      <a:srgbClr val="B5EAED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GB" sz="18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Unrealistic expectations</a:t>
                      </a:r>
                    </a:p>
                  </a:txBody>
                  <a:tcPr>
                    <a:solidFill>
                      <a:srgbClr val="B5EAE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Believing what we preach</a:t>
                      </a:r>
                    </a:p>
                  </a:txBody>
                  <a:tcPr>
                    <a:solidFill>
                      <a:srgbClr val="B5EAE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Christians really are forgiven sinners – we get to practise forgiveness often when we work together</a:t>
                      </a:r>
                    </a:p>
                  </a:txBody>
                  <a:tcPr>
                    <a:solidFill>
                      <a:srgbClr val="B5EA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34548780"/>
                  </a:ext>
                </a:extLst>
              </a:tr>
              <a:tr h="92446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“My manager thinks…”</a:t>
                      </a:r>
                    </a:p>
                  </a:txBody>
                  <a:tcPr>
                    <a:solidFill>
                      <a:srgbClr val="E4F7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Miscommunication</a:t>
                      </a:r>
                    </a:p>
                  </a:txBody>
                  <a:tcPr>
                    <a:solidFill>
                      <a:srgbClr val="E4F7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Regular meetings and questions</a:t>
                      </a:r>
                    </a:p>
                  </a:txBody>
                  <a:tcPr>
                    <a:solidFill>
                      <a:srgbClr val="E4F7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Interpreting other people often reflects our mindset more than theirs – be prepared to ask (and answer!)</a:t>
                      </a:r>
                    </a:p>
                  </a:txBody>
                  <a:tcPr>
                    <a:solidFill>
                      <a:srgbClr val="E4F7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78792346"/>
                  </a:ext>
                </a:extLst>
              </a:tr>
              <a:tr h="114968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“I’m frustrated / don’t understand why / resent / exhausted by…”</a:t>
                      </a:r>
                    </a:p>
                  </a:txBody>
                  <a:tcPr>
                    <a:solidFill>
                      <a:srgbClr val="B5EAE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Misunderstanding</a:t>
                      </a:r>
                    </a:p>
                  </a:txBody>
                  <a:tcPr>
                    <a:solidFill>
                      <a:srgbClr val="B5EAE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Contracting and candour</a:t>
                      </a:r>
                    </a:p>
                  </a:txBody>
                  <a:tcPr>
                    <a:solidFill>
                      <a:srgbClr val="B5EAE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Agreeing what is expected is better than guessing.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Expressing feelings is better than being overwhelmed by them.</a:t>
                      </a:r>
                    </a:p>
                  </a:txBody>
                  <a:tcPr>
                    <a:solidFill>
                      <a:srgbClr val="B5EA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08296700"/>
                  </a:ext>
                </a:extLst>
              </a:tr>
              <a:tr h="53560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“… is so annoying”</a:t>
                      </a:r>
                    </a:p>
                  </a:txBody>
                  <a:tcPr>
                    <a:solidFill>
                      <a:srgbClr val="E4F7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Difference</a:t>
                      </a:r>
                    </a:p>
                  </a:txBody>
                  <a:tcPr>
                    <a:solidFill>
                      <a:srgbClr val="E4F7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Disclosure &amp; acceptance</a:t>
                      </a:r>
                    </a:p>
                  </a:txBody>
                  <a:tcPr>
                    <a:solidFill>
                      <a:srgbClr val="E4F7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Don’t get mad, get curious</a:t>
                      </a:r>
                    </a:p>
                  </a:txBody>
                  <a:tcPr>
                    <a:solidFill>
                      <a:srgbClr val="E4F7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97621534"/>
                  </a:ext>
                </a:extLst>
              </a:tr>
              <a:tr h="53560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“I’m really struggling…”</a:t>
                      </a:r>
                    </a:p>
                  </a:txBody>
                  <a:tcPr>
                    <a:solidFill>
                      <a:srgbClr val="B5EAE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Circumstances</a:t>
                      </a:r>
                    </a:p>
                  </a:txBody>
                  <a:tcPr>
                    <a:solidFill>
                      <a:srgbClr val="B5EAE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Other support</a:t>
                      </a:r>
                    </a:p>
                  </a:txBody>
                  <a:tcPr>
                    <a:solidFill>
                      <a:srgbClr val="B5EAE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Working for a church doesn’t mean you’re sorted</a:t>
                      </a:r>
                    </a:p>
                  </a:txBody>
                  <a:tcPr>
                    <a:solidFill>
                      <a:srgbClr val="B5EA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7373367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7884480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5CC42D5E-E548-6C87-E8BA-6941D3F836DD}"/>
              </a:ext>
            </a:extLst>
          </p:cNvPr>
          <p:cNvSpPr txBox="1">
            <a:spLocks/>
          </p:cNvSpPr>
          <p:nvPr/>
        </p:nvSpPr>
        <p:spPr>
          <a:xfrm>
            <a:off x="559163" y="1268004"/>
            <a:ext cx="11073674" cy="4968966"/>
          </a:xfrm>
          <a:prstGeom prst="rect">
            <a:avLst/>
          </a:prstGeom>
        </p:spPr>
        <p:txBody>
          <a:bodyPr vert="horz" lIns="91440" tIns="45720" rIns="91440" bIns="45720" numCol="1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endParaRPr lang="en-GB" dirty="0">
              <a:solidFill>
                <a:srgbClr val="2CB0B8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7E9D1A2-92FB-49F1-8A79-2BD4E7A4F9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9826" y="338942"/>
            <a:ext cx="10515600" cy="791322"/>
          </a:xfrm>
        </p:spPr>
        <p:txBody>
          <a:bodyPr>
            <a:normAutofit/>
          </a:bodyPr>
          <a:lstStyle/>
          <a:p>
            <a:r>
              <a:rPr lang="en-GB" b="1" dirty="0">
                <a:solidFill>
                  <a:srgbClr val="2CB0B8"/>
                </a:solidFill>
              </a:rPr>
              <a:t>Feedback culture</a:t>
            </a:r>
          </a:p>
        </p:txBody>
      </p:sp>
      <p:graphicFrame>
        <p:nvGraphicFramePr>
          <p:cNvPr id="3" name="Table 3">
            <a:extLst>
              <a:ext uri="{FF2B5EF4-FFF2-40B4-BE49-F238E27FC236}">
                <a16:creationId xmlns:a16="http://schemas.microsoft.com/office/drawing/2014/main" id="{037484C5-BAF3-5DDC-3550-7D651750B5DE}"/>
              </a:ext>
            </a:extLst>
          </p:cNvPr>
          <p:cNvGraphicFramePr>
            <a:graphicFrameLocks noGrp="1"/>
          </p:cNvGraphicFramePr>
          <p:nvPr/>
        </p:nvGraphicFramePr>
        <p:xfrm>
          <a:off x="732790" y="2433512"/>
          <a:ext cx="10640060" cy="4099776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2041036">
                  <a:extLst>
                    <a:ext uri="{9D8B030D-6E8A-4147-A177-3AD203B41FA5}">
                      <a16:colId xmlns:a16="http://schemas.microsoft.com/office/drawing/2014/main" val="3971591992"/>
                    </a:ext>
                  </a:extLst>
                </a:gridCol>
                <a:gridCol w="8599024">
                  <a:extLst>
                    <a:ext uri="{9D8B030D-6E8A-4147-A177-3AD203B41FA5}">
                      <a16:colId xmlns:a16="http://schemas.microsoft.com/office/drawing/2014/main" val="3908041667"/>
                    </a:ext>
                  </a:extLst>
                </a:gridCol>
              </a:tblGrid>
              <a:tr h="683296">
                <a:tc>
                  <a:txBody>
                    <a:bodyPr/>
                    <a:lstStyle/>
                    <a:p>
                      <a:r>
                        <a:rPr lang="en-GB" sz="1600" dirty="0">
                          <a:solidFill>
                            <a:srgbClr val="208388"/>
                          </a:solidFill>
                        </a:rPr>
                        <a:t>Who?</a:t>
                      </a:r>
                    </a:p>
                  </a:txBody>
                  <a:tcPr anchor="ctr">
                    <a:solidFill>
                      <a:srgbClr val="33CCCC">
                        <a:alpha val="25098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Line manager or other supervisor (e.g. project) sharing feedback from others </a:t>
                      </a:r>
                      <a:r>
                        <a:rPr lang="en-GB" sz="1600" dirty="0">
                          <a:solidFill>
                            <a:srgbClr val="0066FF"/>
                          </a:solidFill>
                        </a:rPr>
                        <a:t>(good management)</a:t>
                      </a:r>
                    </a:p>
                    <a:p>
                      <a:r>
                        <a:rPr lang="en-GB" sz="16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Anyone with direct experience of an individual </a:t>
                      </a:r>
                      <a:r>
                        <a:rPr lang="en-GB" sz="1600" dirty="0">
                          <a:solidFill>
                            <a:srgbClr val="0066FF"/>
                          </a:solidFill>
                        </a:rPr>
                        <a:t>(feedback culture)</a:t>
                      </a:r>
                      <a:endParaRPr lang="en-GB" sz="16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 anchor="ctr">
                    <a:solidFill>
                      <a:srgbClr val="33CCCC">
                        <a:alpha val="25098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98644391"/>
                  </a:ext>
                </a:extLst>
              </a:tr>
              <a:tr h="683296">
                <a:tc>
                  <a:txBody>
                    <a:bodyPr/>
                    <a:lstStyle/>
                    <a:p>
                      <a:r>
                        <a:rPr lang="en-GB" sz="1600" dirty="0">
                          <a:solidFill>
                            <a:srgbClr val="208388"/>
                          </a:solidFill>
                        </a:rPr>
                        <a:t>What?</a:t>
                      </a:r>
                    </a:p>
                  </a:txBody>
                  <a:tcPr anchor="ctr">
                    <a:solidFill>
                      <a:srgbClr val="33CCCC">
                        <a:alpha val="25098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Concrete, actionable, observed and/or experienced</a:t>
                      </a:r>
                    </a:p>
                  </a:txBody>
                  <a:tcPr anchor="ctr">
                    <a:solidFill>
                      <a:srgbClr val="33CCCC">
                        <a:alpha val="25098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2201351"/>
                  </a:ext>
                </a:extLst>
              </a:tr>
              <a:tr h="683296">
                <a:tc>
                  <a:txBody>
                    <a:bodyPr/>
                    <a:lstStyle/>
                    <a:p>
                      <a:r>
                        <a:rPr lang="en-GB" sz="1600" dirty="0">
                          <a:solidFill>
                            <a:srgbClr val="208388"/>
                          </a:solidFill>
                        </a:rPr>
                        <a:t>Where?</a:t>
                      </a:r>
                    </a:p>
                  </a:txBody>
                  <a:tcPr anchor="ctr">
                    <a:solidFill>
                      <a:srgbClr val="33CCCC">
                        <a:alpha val="25098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Appropriate to the content: public and positive; quiet and constructive</a:t>
                      </a:r>
                    </a:p>
                  </a:txBody>
                  <a:tcPr anchor="ctr">
                    <a:solidFill>
                      <a:srgbClr val="33CCCC">
                        <a:alpha val="25098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63995748"/>
                  </a:ext>
                </a:extLst>
              </a:tr>
              <a:tr h="683296">
                <a:tc>
                  <a:txBody>
                    <a:bodyPr/>
                    <a:lstStyle/>
                    <a:p>
                      <a:r>
                        <a:rPr lang="en-GB" sz="1600" dirty="0">
                          <a:solidFill>
                            <a:srgbClr val="208388"/>
                          </a:solidFill>
                        </a:rPr>
                        <a:t>Why?</a:t>
                      </a:r>
                    </a:p>
                  </a:txBody>
                  <a:tcPr anchor="ctr">
                    <a:solidFill>
                      <a:srgbClr val="33CCCC">
                        <a:alpha val="25098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We all have things to learn</a:t>
                      </a:r>
                    </a:p>
                    <a:p>
                      <a:r>
                        <a:rPr lang="en-GB" sz="16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If no one tells us, we might never realise</a:t>
                      </a:r>
                    </a:p>
                  </a:txBody>
                  <a:tcPr anchor="ctr">
                    <a:solidFill>
                      <a:srgbClr val="33CCCC">
                        <a:alpha val="25098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35754420"/>
                  </a:ext>
                </a:extLst>
              </a:tr>
              <a:tr h="683296">
                <a:tc>
                  <a:txBody>
                    <a:bodyPr/>
                    <a:lstStyle/>
                    <a:p>
                      <a:r>
                        <a:rPr lang="en-GB" sz="1600" dirty="0">
                          <a:solidFill>
                            <a:srgbClr val="208388"/>
                          </a:solidFill>
                        </a:rPr>
                        <a:t>When?</a:t>
                      </a:r>
                    </a:p>
                  </a:txBody>
                  <a:tcPr anchor="ctr">
                    <a:solidFill>
                      <a:srgbClr val="33CCCC">
                        <a:alpha val="25098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As promptly as possible – or with time and preparation if appropriate or unavoidable</a:t>
                      </a:r>
                    </a:p>
                  </a:txBody>
                  <a:tcPr anchor="ctr">
                    <a:solidFill>
                      <a:srgbClr val="33CCCC">
                        <a:alpha val="25098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53933986"/>
                  </a:ext>
                </a:extLst>
              </a:tr>
              <a:tr h="683296">
                <a:tc>
                  <a:txBody>
                    <a:bodyPr/>
                    <a:lstStyle/>
                    <a:p>
                      <a:r>
                        <a:rPr lang="en-GB" sz="1600" dirty="0">
                          <a:solidFill>
                            <a:srgbClr val="208388"/>
                          </a:solidFill>
                        </a:rPr>
                        <a:t>How?</a:t>
                      </a:r>
                    </a:p>
                  </a:txBody>
                  <a:tcPr anchor="ctr">
                    <a:solidFill>
                      <a:srgbClr val="33CCCC">
                        <a:alpha val="25098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Feedback models</a:t>
                      </a:r>
                    </a:p>
                    <a:p>
                      <a:r>
                        <a:rPr lang="en-GB" sz="16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The significance of relationship</a:t>
                      </a:r>
                    </a:p>
                  </a:txBody>
                  <a:tcPr anchor="ctr">
                    <a:solidFill>
                      <a:srgbClr val="33CCCC">
                        <a:alpha val="25098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96053428"/>
                  </a:ext>
                </a:extLst>
              </a:tr>
            </a:tbl>
          </a:graphicData>
        </a:graphic>
      </p:graphicFrame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C2A56FE4-F217-8CF9-7D12-596566E7E969}"/>
              </a:ext>
            </a:extLst>
          </p:cNvPr>
          <p:cNvSpPr txBox="1">
            <a:spLocks/>
          </p:cNvSpPr>
          <p:nvPr/>
        </p:nvSpPr>
        <p:spPr>
          <a:xfrm>
            <a:off x="732790" y="1130264"/>
            <a:ext cx="11073674" cy="1181396"/>
          </a:xfrm>
          <a:prstGeom prst="rect">
            <a:avLst/>
          </a:prstGeom>
        </p:spPr>
        <p:txBody>
          <a:bodyPr vert="horz" lIns="91440" tIns="45720" rIns="91440" bIns="45720" numCol="1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en-GB" sz="1800" dirty="0">
                <a:solidFill>
                  <a:srgbClr val="2CB0B8"/>
                </a:solidFill>
              </a:rPr>
              <a:t>What is the most useful feedback you have ever received? </a:t>
            </a:r>
          </a:p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en-GB" sz="1800" dirty="0">
                <a:solidFill>
                  <a:srgbClr val="2CB0B8"/>
                </a:solidFill>
              </a:rPr>
              <a:t>How was it delivered? Why was it useful?</a:t>
            </a:r>
          </a:p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en-GB" sz="1800" dirty="0">
                <a:solidFill>
                  <a:srgbClr val="2CB0B8"/>
                </a:solidFill>
              </a:rPr>
              <a:t>How did you feel at the time? Subsequently?</a:t>
            </a:r>
          </a:p>
        </p:txBody>
      </p:sp>
    </p:spTree>
    <p:extLst>
      <p:ext uri="{BB962C8B-B14F-4D97-AF65-F5344CB8AC3E}">
        <p14:creationId xmlns:p14="http://schemas.microsoft.com/office/powerpoint/2010/main" val="27932736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E9D1A2-92FB-49F1-8A79-2BD4E7A4F9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8396" y="225369"/>
            <a:ext cx="10515600" cy="791322"/>
          </a:xfrm>
        </p:spPr>
        <p:txBody>
          <a:bodyPr>
            <a:normAutofit/>
          </a:bodyPr>
          <a:lstStyle/>
          <a:p>
            <a:r>
              <a:rPr lang="en-GB" b="1" dirty="0">
                <a:solidFill>
                  <a:srgbClr val="2CB0B8"/>
                </a:solidFill>
              </a:rPr>
              <a:t>Managing people: interactions</a:t>
            </a:r>
          </a:p>
        </p:txBody>
      </p:sp>
      <p:graphicFrame>
        <p:nvGraphicFramePr>
          <p:cNvPr id="3" name="Table 3">
            <a:extLst>
              <a:ext uri="{FF2B5EF4-FFF2-40B4-BE49-F238E27FC236}">
                <a16:creationId xmlns:a16="http://schemas.microsoft.com/office/drawing/2014/main" id="{D9E0D716-01B4-4D4A-1F51-DC1C74AD36A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61535150"/>
              </p:ext>
            </p:extLst>
          </p:nvPr>
        </p:nvGraphicFramePr>
        <p:xfrm>
          <a:off x="775968" y="2833562"/>
          <a:ext cx="10640064" cy="341648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660016">
                  <a:extLst>
                    <a:ext uri="{9D8B030D-6E8A-4147-A177-3AD203B41FA5}">
                      <a16:colId xmlns:a16="http://schemas.microsoft.com/office/drawing/2014/main" val="3971591992"/>
                    </a:ext>
                  </a:extLst>
                </a:gridCol>
                <a:gridCol w="2660016">
                  <a:extLst>
                    <a:ext uri="{9D8B030D-6E8A-4147-A177-3AD203B41FA5}">
                      <a16:colId xmlns:a16="http://schemas.microsoft.com/office/drawing/2014/main" val="3908041667"/>
                    </a:ext>
                  </a:extLst>
                </a:gridCol>
                <a:gridCol w="2660016">
                  <a:extLst>
                    <a:ext uri="{9D8B030D-6E8A-4147-A177-3AD203B41FA5}">
                      <a16:colId xmlns:a16="http://schemas.microsoft.com/office/drawing/2014/main" val="910057724"/>
                    </a:ext>
                  </a:extLst>
                </a:gridCol>
                <a:gridCol w="2660016">
                  <a:extLst>
                    <a:ext uri="{9D8B030D-6E8A-4147-A177-3AD203B41FA5}">
                      <a16:colId xmlns:a16="http://schemas.microsoft.com/office/drawing/2014/main" val="3708593701"/>
                    </a:ext>
                  </a:extLst>
                </a:gridCol>
              </a:tblGrid>
              <a:tr h="683296">
                <a:tc>
                  <a:txBody>
                    <a:bodyPr/>
                    <a:lstStyle/>
                    <a:p>
                      <a:r>
                        <a:rPr lang="en-GB" sz="1600" dirty="0">
                          <a:solidFill>
                            <a:srgbClr val="208388"/>
                          </a:solidFill>
                        </a:rPr>
                        <a:t>Principle</a:t>
                      </a:r>
                    </a:p>
                  </a:txBody>
                  <a:tcPr anchor="ctr">
                    <a:solidFill>
                      <a:srgbClr val="33CCCC">
                        <a:alpha val="25098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dirty="0">
                          <a:solidFill>
                            <a:srgbClr val="208388"/>
                          </a:solidFill>
                        </a:rPr>
                        <a:t>Casual / Ad-hoc</a:t>
                      </a:r>
                    </a:p>
                  </a:txBody>
                  <a:tcPr anchor="ctr">
                    <a:solidFill>
                      <a:srgbClr val="33CCCC">
                        <a:alpha val="25098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>
                          <a:solidFill>
                            <a:srgbClr val="208388"/>
                          </a:solidFill>
                        </a:rPr>
                        <a:t>Routine / Frequent</a:t>
                      </a:r>
                    </a:p>
                  </a:txBody>
                  <a:tcPr anchor="ctr">
                    <a:solidFill>
                      <a:srgbClr val="33CCCC">
                        <a:alpha val="25098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>
                          <a:solidFill>
                            <a:srgbClr val="208388"/>
                          </a:solidFill>
                        </a:rPr>
                        <a:t>Formal / Periodic</a:t>
                      </a:r>
                    </a:p>
                  </a:txBody>
                  <a:tcPr anchor="ctr">
                    <a:solidFill>
                      <a:srgbClr val="33CCCC">
                        <a:alpha val="25098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98644391"/>
                  </a:ext>
                </a:extLst>
              </a:tr>
              <a:tr h="683296">
                <a:tc>
                  <a:txBody>
                    <a:bodyPr/>
                    <a:lstStyle/>
                    <a:p>
                      <a:r>
                        <a:rPr lang="en-GB" sz="1600" dirty="0">
                          <a:solidFill>
                            <a:srgbClr val="208388"/>
                          </a:solidFill>
                        </a:rPr>
                        <a:t>Timing</a:t>
                      </a:r>
                    </a:p>
                  </a:txBody>
                  <a:tcPr anchor="ctr">
                    <a:solidFill>
                      <a:srgbClr val="33CCCC">
                        <a:alpha val="25098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In the moment</a:t>
                      </a:r>
                    </a:p>
                  </a:txBody>
                  <a:tcPr anchor="ctr">
                    <a:solidFill>
                      <a:srgbClr val="33CCCC">
                        <a:alpha val="25098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Regular – not necessarily every time</a:t>
                      </a:r>
                    </a:p>
                  </a:txBody>
                  <a:tcPr anchor="ctr">
                    <a:solidFill>
                      <a:srgbClr val="33CCCC">
                        <a:alpha val="25098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Planned &amp; with space</a:t>
                      </a:r>
                    </a:p>
                  </a:txBody>
                  <a:tcPr anchor="ctr">
                    <a:solidFill>
                      <a:srgbClr val="33CCCC">
                        <a:alpha val="25098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2201351"/>
                  </a:ext>
                </a:extLst>
              </a:tr>
              <a:tr h="683296">
                <a:tc>
                  <a:txBody>
                    <a:bodyPr/>
                    <a:lstStyle/>
                    <a:p>
                      <a:r>
                        <a:rPr lang="en-GB" sz="1600" dirty="0">
                          <a:solidFill>
                            <a:srgbClr val="208388"/>
                          </a:solidFill>
                        </a:rPr>
                        <a:t>Purpose</a:t>
                      </a:r>
                    </a:p>
                  </a:txBody>
                  <a:tcPr anchor="ctr">
                    <a:solidFill>
                      <a:srgbClr val="33CCCC">
                        <a:alpha val="25098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Learn from positive</a:t>
                      </a:r>
                    </a:p>
                    <a:p>
                      <a:r>
                        <a:rPr lang="en-GB" sz="16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Challenge poor behaviour</a:t>
                      </a:r>
                    </a:p>
                  </a:txBody>
                  <a:tcPr anchor="ctr">
                    <a:solidFill>
                      <a:srgbClr val="33CCCC">
                        <a:alpha val="25098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Relevant</a:t>
                      </a:r>
                    </a:p>
                    <a:p>
                      <a:r>
                        <a:rPr lang="en-GB" sz="16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Actionable</a:t>
                      </a:r>
                    </a:p>
                  </a:txBody>
                  <a:tcPr anchor="ctr">
                    <a:solidFill>
                      <a:srgbClr val="33CCCC">
                        <a:alpha val="25098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Multiple perspectives</a:t>
                      </a:r>
                    </a:p>
                    <a:p>
                      <a:r>
                        <a:rPr lang="en-GB" sz="16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Longer term development</a:t>
                      </a:r>
                    </a:p>
                  </a:txBody>
                  <a:tcPr anchor="ctr">
                    <a:solidFill>
                      <a:srgbClr val="33CCCC">
                        <a:alpha val="25098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63995748"/>
                  </a:ext>
                </a:extLst>
              </a:tr>
              <a:tr h="683296">
                <a:tc>
                  <a:txBody>
                    <a:bodyPr/>
                    <a:lstStyle/>
                    <a:p>
                      <a:endParaRPr lang="en-GB" sz="1600" dirty="0">
                        <a:solidFill>
                          <a:srgbClr val="208388"/>
                        </a:solidFill>
                      </a:endParaRPr>
                    </a:p>
                  </a:txBody>
                  <a:tcPr anchor="ctr">
                    <a:solidFill>
                      <a:srgbClr val="33CCCC">
                        <a:alpha val="25098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Appropriate environment</a:t>
                      </a:r>
                    </a:p>
                    <a:p>
                      <a:r>
                        <a:rPr lang="en-GB" sz="16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Effect on others</a:t>
                      </a:r>
                    </a:p>
                  </a:txBody>
                  <a:tcPr anchor="ctr">
                    <a:solidFill>
                      <a:srgbClr val="33CCCC">
                        <a:alpha val="25098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Examples</a:t>
                      </a:r>
                    </a:p>
                    <a:p>
                      <a:r>
                        <a:rPr lang="en-GB" sz="16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Interactive</a:t>
                      </a:r>
                    </a:p>
                  </a:txBody>
                  <a:tcPr anchor="ctr">
                    <a:solidFill>
                      <a:srgbClr val="33CCCC">
                        <a:alpha val="25098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Aligned with development</a:t>
                      </a:r>
                    </a:p>
                    <a:p>
                      <a:r>
                        <a:rPr lang="en-GB" sz="16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Career impacting</a:t>
                      </a:r>
                    </a:p>
                  </a:txBody>
                  <a:tcPr anchor="ctr">
                    <a:solidFill>
                      <a:srgbClr val="33CCCC">
                        <a:alpha val="25098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35754420"/>
                  </a:ext>
                </a:extLst>
              </a:tr>
              <a:tr h="683296">
                <a:tc>
                  <a:txBody>
                    <a:bodyPr/>
                    <a:lstStyle/>
                    <a:p>
                      <a:endParaRPr lang="en-GB" sz="1600" dirty="0">
                        <a:solidFill>
                          <a:srgbClr val="208388"/>
                        </a:solidFill>
                      </a:endParaRPr>
                    </a:p>
                  </a:txBody>
                  <a:tcPr anchor="ctr">
                    <a:solidFill>
                      <a:srgbClr val="33CCCC">
                        <a:alpha val="25098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Too detailed</a:t>
                      </a:r>
                    </a:p>
                    <a:p>
                      <a:r>
                        <a:rPr lang="en-GB" sz="16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Challenge requires privacy</a:t>
                      </a:r>
                    </a:p>
                  </a:txBody>
                  <a:tcPr anchor="ctr">
                    <a:solidFill>
                      <a:srgbClr val="33CCCC">
                        <a:alpha val="25098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Vague, bland &amp; generalised</a:t>
                      </a:r>
                    </a:p>
                    <a:p>
                      <a:r>
                        <a:rPr lang="en-GB" sz="16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Anonymous &amp; specific</a:t>
                      </a:r>
                    </a:p>
                  </a:txBody>
                  <a:tcPr anchor="ctr">
                    <a:solidFill>
                      <a:srgbClr val="33CCCC">
                        <a:alpha val="25098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Self-interested</a:t>
                      </a:r>
                    </a:p>
                    <a:p>
                      <a:r>
                        <a:rPr lang="en-GB" sz="16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One-way</a:t>
                      </a:r>
                    </a:p>
                  </a:txBody>
                  <a:tcPr anchor="ctr">
                    <a:solidFill>
                      <a:srgbClr val="33CCCC">
                        <a:alpha val="25098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53933986"/>
                  </a:ext>
                </a:extLst>
              </a:tr>
            </a:tbl>
          </a:graphicData>
        </a:graphic>
      </p:graphicFrame>
      <p:grpSp>
        <p:nvGrpSpPr>
          <p:cNvPr id="4" name="Group 3">
            <a:extLst>
              <a:ext uri="{FF2B5EF4-FFF2-40B4-BE49-F238E27FC236}">
                <a16:creationId xmlns:a16="http://schemas.microsoft.com/office/drawing/2014/main" id="{685703F5-46AF-3060-2956-7E31ACAD7BD9}"/>
              </a:ext>
            </a:extLst>
          </p:cNvPr>
          <p:cNvGrpSpPr/>
          <p:nvPr/>
        </p:nvGrpSpPr>
        <p:grpSpPr>
          <a:xfrm>
            <a:off x="1676396" y="4928471"/>
            <a:ext cx="619544" cy="1275851"/>
            <a:chOff x="1676396" y="4928471"/>
            <a:chExt cx="619544" cy="1275851"/>
          </a:xfrm>
        </p:grpSpPr>
        <p:pic>
          <p:nvPicPr>
            <p:cNvPr id="1028" name="Picture 4" descr="Go sign - Theory Test">
              <a:extLst>
                <a:ext uri="{FF2B5EF4-FFF2-40B4-BE49-F238E27FC236}">
                  <a16:creationId xmlns:a16="http://schemas.microsoft.com/office/drawing/2014/main" id="{4C2B2A2D-E993-2CA7-1E75-752A9C2CB919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676396" y="4928471"/>
              <a:ext cx="613410" cy="61341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2" name="Picture 8" descr="What must you do when you see this sign? - Theory Test">
              <a:extLst>
                <a:ext uri="{FF2B5EF4-FFF2-40B4-BE49-F238E27FC236}">
                  <a16:creationId xmlns:a16="http://schemas.microsoft.com/office/drawing/2014/main" id="{D30A6DF2-0391-DF4A-958A-3CD7AD1B9EAC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676396" y="5590912"/>
              <a:ext cx="619544" cy="61341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5E9AF3E4-029B-DE43-B589-0D60F638E6A6}"/>
              </a:ext>
            </a:extLst>
          </p:cNvPr>
          <p:cNvSpPr txBox="1">
            <a:spLocks/>
          </p:cNvSpPr>
          <p:nvPr/>
        </p:nvSpPr>
        <p:spPr>
          <a:xfrm>
            <a:off x="775968" y="1195410"/>
            <a:ext cx="11073674" cy="1181396"/>
          </a:xfrm>
          <a:prstGeom prst="rect">
            <a:avLst/>
          </a:prstGeom>
        </p:spPr>
        <p:txBody>
          <a:bodyPr vert="horz" lIns="91440" tIns="45720" rIns="91440" bIns="45720" numCol="1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1800" dirty="0">
                <a:solidFill>
                  <a:srgbClr val="2CB0B8"/>
                </a:solidFill>
              </a:rPr>
              <a:t>We can give feedback as colleagues, users and connections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1800" dirty="0">
                <a:solidFill>
                  <a:srgbClr val="2CB0B8"/>
                </a:solidFill>
              </a:rPr>
              <a:t>We </a:t>
            </a:r>
            <a:r>
              <a:rPr lang="en-GB" sz="1800" u="sng" dirty="0">
                <a:solidFill>
                  <a:srgbClr val="2CB0B8"/>
                </a:solidFill>
              </a:rPr>
              <a:t>should</a:t>
            </a:r>
            <a:r>
              <a:rPr lang="en-GB" sz="1800" dirty="0">
                <a:solidFill>
                  <a:srgbClr val="2CB0B8"/>
                </a:solidFill>
              </a:rPr>
              <a:t> give feedback as managers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1800" dirty="0">
                <a:solidFill>
                  <a:srgbClr val="2CB0B8"/>
                </a:solidFill>
              </a:rPr>
              <a:t>How we receive feedback will affect how our feedback is received</a:t>
            </a:r>
          </a:p>
        </p:txBody>
      </p:sp>
    </p:spTree>
    <p:extLst>
      <p:ext uri="{BB962C8B-B14F-4D97-AF65-F5344CB8AC3E}">
        <p14:creationId xmlns:p14="http://schemas.microsoft.com/office/powerpoint/2010/main" val="382502874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5CC42D5E-E548-6C87-E8BA-6941D3F836DD}"/>
              </a:ext>
            </a:extLst>
          </p:cNvPr>
          <p:cNvSpPr txBox="1">
            <a:spLocks/>
          </p:cNvSpPr>
          <p:nvPr/>
        </p:nvSpPr>
        <p:spPr>
          <a:xfrm>
            <a:off x="559163" y="1268004"/>
            <a:ext cx="11073674" cy="4968966"/>
          </a:xfrm>
          <a:prstGeom prst="rect">
            <a:avLst/>
          </a:prstGeom>
        </p:spPr>
        <p:txBody>
          <a:bodyPr vert="horz" lIns="91440" tIns="45720" rIns="91440" bIns="45720" numCol="1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ts val="600"/>
              </a:spcBef>
              <a:spcAft>
                <a:spcPts val="600"/>
              </a:spcAft>
              <a:buNone/>
            </a:pPr>
            <a:endParaRPr lang="en-GB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indent="0" algn="ctr">
              <a:spcBef>
                <a:spcPts val="600"/>
              </a:spcBef>
              <a:spcAft>
                <a:spcPts val="600"/>
              </a:spcAft>
              <a:buNone/>
            </a:pPr>
            <a:r>
              <a:rPr lang="en-GB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2 positives and a negative – the **** sandwich</a:t>
            </a:r>
          </a:p>
          <a:p>
            <a:pPr marL="0" indent="0" algn="ctr">
              <a:spcBef>
                <a:spcPts val="600"/>
              </a:spcBef>
              <a:spcAft>
                <a:spcPts val="600"/>
              </a:spcAft>
              <a:buNone/>
            </a:pPr>
            <a:r>
              <a:rPr lang="en-GB" sz="24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SBI</a:t>
            </a:r>
            <a:r>
              <a:rPr lang="en-GB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: Situation, Behaviour, Impact (McKinsey)</a:t>
            </a:r>
          </a:p>
          <a:p>
            <a:pPr marL="0" indent="0" algn="ctr">
              <a:spcBef>
                <a:spcPts val="600"/>
              </a:spcBef>
              <a:spcAft>
                <a:spcPts val="600"/>
              </a:spcAft>
              <a:buNone/>
            </a:pPr>
            <a:r>
              <a:rPr lang="en-GB" sz="24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SAID</a:t>
            </a:r>
            <a:r>
              <a:rPr lang="en-GB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: Strengths, Action, Impact, Development</a:t>
            </a:r>
          </a:p>
          <a:p>
            <a:pPr marL="0" indent="0" algn="ctr">
              <a:spcBef>
                <a:spcPts val="600"/>
              </a:spcBef>
              <a:spcAft>
                <a:spcPts val="600"/>
              </a:spcAft>
              <a:buNone/>
            </a:pPr>
            <a:r>
              <a:rPr lang="en-GB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I like…, I wish…, What if… (Stanford)</a:t>
            </a:r>
          </a:p>
          <a:p>
            <a:pPr marL="0" indent="0" algn="ctr">
              <a:spcBef>
                <a:spcPts val="600"/>
              </a:spcBef>
              <a:spcAft>
                <a:spcPts val="600"/>
              </a:spcAft>
              <a:buNone/>
            </a:pPr>
            <a:r>
              <a:rPr lang="en-GB" sz="24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SKS</a:t>
            </a:r>
            <a:r>
              <a:rPr lang="en-GB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: Start, Keep, Stop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endParaRPr lang="en-GB" dirty="0">
              <a:solidFill>
                <a:srgbClr val="2CB0B8"/>
              </a:solidFill>
            </a:endParaRPr>
          </a:p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en-GB" dirty="0">
                <a:solidFill>
                  <a:srgbClr val="2CB0B8"/>
                </a:solidFill>
              </a:rPr>
              <a:t>Strengths &amp; limitations of each</a:t>
            </a:r>
          </a:p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en-GB" dirty="0">
                <a:solidFill>
                  <a:srgbClr val="2CB0B8"/>
                </a:solidFill>
              </a:rPr>
              <a:t>Personal preference and context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7E9D1A2-92FB-49F1-8A79-2BD4E7A4F9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8396" y="225369"/>
            <a:ext cx="10515600" cy="791322"/>
          </a:xfrm>
        </p:spPr>
        <p:txBody>
          <a:bodyPr>
            <a:normAutofit/>
          </a:bodyPr>
          <a:lstStyle/>
          <a:p>
            <a:r>
              <a:rPr lang="en-GB" b="1" dirty="0">
                <a:solidFill>
                  <a:srgbClr val="2CB0B8"/>
                </a:solidFill>
              </a:rPr>
              <a:t>Tools: Feedback models</a:t>
            </a:r>
          </a:p>
        </p:txBody>
      </p:sp>
    </p:spTree>
    <p:extLst>
      <p:ext uri="{BB962C8B-B14F-4D97-AF65-F5344CB8AC3E}">
        <p14:creationId xmlns:p14="http://schemas.microsoft.com/office/powerpoint/2010/main" val="404612471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F5B4934-EBD0-2549-611B-9443C196C97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Image result for questions and feedback">
            <a:extLst>
              <a:ext uri="{FF2B5EF4-FFF2-40B4-BE49-F238E27FC236}">
                <a16:creationId xmlns:a16="http://schemas.microsoft.com/office/drawing/2014/main" id="{93B1A995-EA59-423C-5E17-7A5CBCFCC98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61273" y="1324708"/>
            <a:ext cx="3894442" cy="47044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itle 1">
            <a:extLst>
              <a:ext uri="{FF2B5EF4-FFF2-40B4-BE49-F238E27FC236}">
                <a16:creationId xmlns:a16="http://schemas.microsoft.com/office/drawing/2014/main" id="{9A1F57E8-0D3D-C508-C486-BDA7E5980F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9636" y="230655"/>
            <a:ext cx="10515600" cy="764428"/>
          </a:xfrm>
        </p:spPr>
        <p:txBody>
          <a:bodyPr/>
          <a:lstStyle/>
          <a:p>
            <a:r>
              <a:rPr lang="en-GB" b="1" dirty="0">
                <a:solidFill>
                  <a:srgbClr val="2CB0B8"/>
                </a:solidFill>
              </a:rPr>
              <a:t>Questions / Comments</a:t>
            </a:r>
          </a:p>
        </p:txBody>
      </p:sp>
    </p:spTree>
    <p:extLst>
      <p:ext uri="{BB962C8B-B14F-4D97-AF65-F5344CB8AC3E}">
        <p14:creationId xmlns:p14="http://schemas.microsoft.com/office/powerpoint/2010/main" val="200134358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https://timespaceeducation.files.wordpress.com/2016/08/9a831261036a8929a1177d8250a48deb.jpg">
            <a:extLst>
              <a:ext uri="{FF2B5EF4-FFF2-40B4-BE49-F238E27FC236}">
                <a16:creationId xmlns:a16="http://schemas.microsoft.com/office/drawing/2014/main" id="{25B23C7B-AC08-4C77-A176-B1A37306E17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990" r="1" b="1"/>
          <a:stretch/>
        </p:blipFill>
        <p:spPr bwMode="auto">
          <a:xfrm>
            <a:off x="1926400" y="630145"/>
            <a:ext cx="8339199" cy="5597710"/>
          </a:xfrm>
          <a:prstGeom prst="rect">
            <a:avLst/>
          </a:prstGeom>
          <a:noFill/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3782849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5A0EA30-F587-D8A0-7D7D-F3B2492C143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F76AB6-F72C-58C1-14CE-DC6FA14E7B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7212" y="244103"/>
            <a:ext cx="10515600" cy="872004"/>
          </a:xfrm>
        </p:spPr>
        <p:txBody>
          <a:bodyPr/>
          <a:lstStyle/>
          <a:p>
            <a:r>
              <a:rPr lang="en-GB" b="1" dirty="0">
                <a:solidFill>
                  <a:srgbClr val="2CB0B8"/>
                </a:solidFill>
              </a:rPr>
              <a:t>Handling Conflict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325372-02E9-6D6F-D785-DC38CF2909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29324"/>
            <a:ext cx="10515600" cy="4413810"/>
          </a:xfrm>
        </p:spPr>
        <p:txBody>
          <a:bodyPr>
            <a:normAutofit fontScale="92500" lnSpcReduction="20000"/>
          </a:bodyPr>
          <a:lstStyle/>
          <a:p>
            <a:pPr marL="514350" indent="-514350">
              <a:lnSpc>
                <a:spcPct val="250000"/>
              </a:lnSpc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GB" dirty="0">
                <a:solidFill>
                  <a:srgbClr val="2CB0B8"/>
                </a:solidFill>
              </a:rPr>
              <a:t>Communication with depth</a:t>
            </a:r>
          </a:p>
          <a:p>
            <a:pPr marL="514350" indent="-514350">
              <a:lnSpc>
                <a:spcPct val="250000"/>
              </a:lnSpc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GB" dirty="0">
                <a:solidFill>
                  <a:srgbClr val="2CB0B8"/>
                </a:solidFill>
              </a:rPr>
              <a:t>Radical Candour</a:t>
            </a:r>
          </a:p>
          <a:p>
            <a:pPr marL="514350" indent="-514350">
              <a:lnSpc>
                <a:spcPct val="250000"/>
              </a:lnSpc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GB" dirty="0">
                <a:solidFill>
                  <a:srgbClr val="2CB0B8"/>
                </a:solidFill>
              </a:rPr>
              <a:t>Difference in responses</a:t>
            </a:r>
          </a:p>
          <a:p>
            <a:pPr marL="514350" indent="-514350">
              <a:lnSpc>
                <a:spcPct val="250000"/>
              </a:lnSpc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GB" dirty="0">
                <a:solidFill>
                  <a:srgbClr val="2CB0B8"/>
                </a:solidFill>
              </a:rPr>
              <a:t>Power dynamics</a:t>
            </a:r>
            <a:endParaRPr lang="en-GB" dirty="0">
              <a:solidFill>
                <a:srgbClr val="2CB0B8"/>
              </a:solidFill>
              <a:highlight>
                <a:srgbClr val="FFFF00"/>
              </a:highlight>
            </a:endParaRPr>
          </a:p>
          <a:p>
            <a:pPr marL="0" indent="0">
              <a:lnSpc>
                <a:spcPct val="250000"/>
              </a:lnSpc>
              <a:buNone/>
            </a:pPr>
            <a:endParaRPr lang="en-GB" dirty="0">
              <a:solidFill>
                <a:srgbClr val="2CB0B8"/>
              </a:solidFill>
            </a:endParaRPr>
          </a:p>
          <a:p>
            <a:pPr>
              <a:lnSpc>
                <a:spcPct val="250000"/>
              </a:lnSpc>
            </a:pPr>
            <a:endParaRPr lang="en-GB" dirty="0">
              <a:solidFill>
                <a:srgbClr val="2CB0B8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153042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Image result for iceberg">
            <a:extLst>
              <a:ext uri="{FF2B5EF4-FFF2-40B4-BE49-F238E27FC236}">
                <a16:creationId xmlns:a16="http://schemas.microsoft.com/office/drawing/2014/main" id="{3CC2F45C-4AE8-4F94-9B9A-1F5586AAA20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0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594D92DF-D663-4AD8-877F-9CF88F7AE6F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30075028"/>
              </p:ext>
            </p:extLst>
          </p:nvPr>
        </p:nvGraphicFramePr>
        <p:xfrm>
          <a:off x="2563104" y="300867"/>
          <a:ext cx="6540091" cy="5450341"/>
        </p:xfrm>
        <a:graphic>
          <a:graphicData uri="http://schemas.openxmlformats.org/drawingml/2006/table">
            <a:tbl>
              <a:tblPr firstRow="1" bandRow="1">
                <a:solidFill>
                  <a:srgbClr val="FFFFFF">
                    <a:alpha val="20000"/>
                  </a:srgbClr>
                </a:solidFill>
                <a:tableStyleId>{5940675A-B579-460E-94D1-54222C63F5DA}</a:tableStyleId>
              </a:tblPr>
              <a:tblGrid>
                <a:gridCol w="3728066">
                  <a:extLst>
                    <a:ext uri="{9D8B030D-6E8A-4147-A177-3AD203B41FA5}">
                      <a16:colId xmlns:a16="http://schemas.microsoft.com/office/drawing/2014/main" val="2991774865"/>
                    </a:ext>
                  </a:extLst>
                </a:gridCol>
                <a:gridCol w="2812025">
                  <a:extLst>
                    <a:ext uri="{9D8B030D-6E8A-4147-A177-3AD203B41FA5}">
                      <a16:colId xmlns:a16="http://schemas.microsoft.com/office/drawing/2014/main" val="3964682871"/>
                    </a:ext>
                  </a:extLst>
                </a:gridCol>
              </a:tblGrid>
              <a:tr h="737419"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solidFill>
                            <a:srgbClr val="002060"/>
                          </a:solidFill>
                        </a:rPr>
                        <a:t>Communication Level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solidFill>
                            <a:srgbClr val="002060"/>
                          </a:solidFill>
                        </a:rPr>
                        <a:t>Meaning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77270495"/>
                  </a:ext>
                </a:extLst>
              </a:tr>
              <a:tr h="518605">
                <a:tc>
                  <a:txBody>
                    <a:bodyPr/>
                    <a:lstStyle/>
                    <a:p>
                      <a:pPr algn="ctr"/>
                      <a:r>
                        <a:rPr lang="en-GB" sz="2800" b="0" dirty="0">
                          <a:solidFill>
                            <a:srgbClr val="F2700E"/>
                          </a:solidFill>
                        </a:rPr>
                        <a:t>Small talk</a:t>
                      </a:r>
                    </a:p>
                    <a:p>
                      <a:pPr algn="ctr"/>
                      <a:endParaRPr lang="en-GB" sz="2800" b="0" dirty="0">
                        <a:solidFill>
                          <a:srgbClr val="F2700E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0" dirty="0">
                          <a:solidFill>
                            <a:srgbClr val="F2700E"/>
                          </a:solidFill>
                        </a:rPr>
                        <a:t>Mask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73081376"/>
                  </a:ext>
                </a:extLst>
              </a:tr>
              <a:tr h="941054">
                <a:tc>
                  <a:txBody>
                    <a:bodyPr/>
                    <a:lstStyle/>
                    <a:p>
                      <a:pPr algn="ctr"/>
                      <a:r>
                        <a:rPr lang="en-GB" sz="2800" b="0" dirty="0">
                          <a:solidFill>
                            <a:srgbClr val="F2700E"/>
                          </a:solidFill>
                        </a:rPr>
                        <a:t>Fact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0" dirty="0">
                          <a:solidFill>
                            <a:srgbClr val="F2700E"/>
                          </a:solidFill>
                        </a:rPr>
                        <a:t>What you know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69564721"/>
                  </a:ext>
                </a:extLst>
              </a:tr>
              <a:tr h="941054">
                <a:tc>
                  <a:txBody>
                    <a:bodyPr/>
                    <a:lstStyle/>
                    <a:p>
                      <a:pPr algn="ctr"/>
                      <a:r>
                        <a:rPr lang="en-GB" sz="2800" b="0" dirty="0">
                          <a:solidFill>
                            <a:srgbClr val="F2700E"/>
                          </a:solidFill>
                        </a:rPr>
                        <a:t>Opinion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0" dirty="0">
                          <a:solidFill>
                            <a:srgbClr val="F2700E"/>
                          </a:solidFill>
                        </a:rPr>
                        <a:t>What you think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09651930"/>
                  </a:ext>
                </a:extLst>
              </a:tr>
              <a:tr h="941054">
                <a:tc>
                  <a:txBody>
                    <a:bodyPr/>
                    <a:lstStyle/>
                    <a:p>
                      <a:pPr algn="ctr"/>
                      <a:r>
                        <a:rPr lang="en-GB" sz="2800" b="0" dirty="0">
                          <a:solidFill>
                            <a:srgbClr val="F2700E"/>
                          </a:solidFill>
                        </a:rPr>
                        <a:t>Emotion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0" dirty="0">
                          <a:solidFill>
                            <a:srgbClr val="F2700E"/>
                          </a:solidFill>
                        </a:rPr>
                        <a:t>What you feel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90552502"/>
                  </a:ext>
                </a:extLst>
              </a:tr>
              <a:tr h="518605">
                <a:tc>
                  <a:txBody>
                    <a:bodyPr/>
                    <a:lstStyle/>
                    <a:p>
                      <a:pPr algn="ctr"/>
                      <a:r>
                        <a:rPr lang="en-GB" sz="2800" b="0" dirty="0">
                          <a:solidFill>
                            <a:srgbClr val="F2700E"/>
                          </a:solidFill>
                        </a:rPr>
                        <a:t>Transparency</a:t>
                      </a:r>
                    </a:p>
                    <a:p>
                      <a:pPr algn="ctr"/>
                      <a:endParaRPr lang="en-GB" sz="2800" b="0" dirty="0">
                        <a:solidFill>
                          <a:srgbClr val="F2700E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0" dirty="0">
                          <a:solidFill>
                            <a:srgbClr val="F2700E"/>
                          </a:solidFill>
                        </a:rPr>
                        <a:t>Who you are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3460332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7703313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CBF90E64-0625-43DB-9B09-61AD968B01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9636" y="230655"/>
            <a:ext cx="10515600" cy="764428"/>
          </a:xfrm>
        </p:spPr>
        <p:txBody>
          <a:bodyPr/>
          <a:lstStyle/>
          <a:p>
            <a:r>
              <a:rPr lang="en-GB" b="1" dirty="0">
                <a:solidFill>
                  <a:srgbClr val="2CB0B8"/>
                </a:solidFill>
              </a:rPr>
              <a:t>Tools: Radical Candour</a:t>
            </a:r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9007D8F1-DBB6-4C9F-A8BC-BEF4D07D63BE}"/>
              </a:ext>
            </a:extLst>
          </p:cNvPr>
          <p:cNvGrpSpPr/>
          <p:nvPr/>
        </p:nvGrpSpPr>
        <p:grpSpPr>
          <a:xfrm>
            <a:off x="2352675" y="1029333"/>
            <a:ext cx="7486650" cy="4799334"/>
            <a:chOff x="2969850" y="774147"/>
            <a:chExt cx="5934447" cy="4076149"/>
          </a:xfrm>
        </p:grpSpPr>
        <p:sp>
          <p:nvSpPr>
            <p:cNvPr id="8" name="Content Placeholder 2">
              <a:extLst>
                <a:ext uri="{FF2B5EF4-FFF2-40B4-BE49-F238E27FC236}">
                  <a16:creationId xmlns:a16="http://schemas.microsoft.com/office/drawing/2014/main" id="{4D2BEB2E-6320-44B1-8ACD-9E5646F926BD}"/>
                </a:ext>
              </a:extLst>
            </p:cNvPr>
            <p:cNvSpPr txBox="1">
              <a:spLocks/>
            </p:cNvSpPr>
            <p:nvPr/>
          </p:nvSpPr>
          <p:spPr>
            <a:xfrm>
              <a:off x="3176921" y="1995905"/>
              <a:ext cx="1911236" cy="1014051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buFont typeface="Arial" panose="020B0604020202020204" pitchFamily="34" charset="0"/>
                <a:buNone/>
              </a:pPr>
              <a:r>
                <a:rPr lang="en-GB">
                  <a:solidFill>
                    <a:srgbClr val="2CB0B8"/>
                  </a:solidFill>
                </a:rPr>
                <a:t>Ruinous empathy</a:t>
              </a:r>
            </a:p>
            <a:p>
              <a:pPr marL="0" indent="0" algn="ctr">
                <a:buFont typeface="Arial" panose="020B0604020202020204" pitchFamily="34" charset="0"/>
                <a:buNone/>
              </a:pPr>
              <a:endParaRPr lang="en-GB">
                <a:solidFill>
                  <a:srgbClr val="2CB0B8"/>
                </a:solidFill>
              </a:endParaRPr>
            </a:p>
            <a:p>
              <a:pPr algn="ctr"/>
              <a:endParaRPr lang="en-GB">
                <a:solidFill>
                  <a:srgbClr val="2CB0B8"/>
                </a:solidFill>
              </a:endParaRPr>
            </a:p>
          </p:txBody>
        </p:sp>
        <p:sp>
          <p:nvSpPr>
            <p:cNvPr id="9" name="Content Placeholder 2">
              <a:extLst>
                <a:ext uri="{FF2B5EF4-FFF2-40B4-BE49-F238E27FC236}">
                  <a16:creationId xmlns:a16="http://schemas.microsoft.com/office/drawing/2014/main" id="{04886A1F-F3DF-42D7-88F5-DFB81D54395C}"/>
                </a:ext>
              </a:extLst>
            </p:cNvPr>
            <p:cNvSpPr txBox="1">
              <a:spLocks/>
            </p:cNvSpPr>
            <p:nvPr/>
          </p:nvSpPr>
          <p:spPr>
            <a:xfrm>
              <a:off x="5592030" y="1996072"/>
              <a:ext cx="1733109" cy="906154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buFont typeface="Arial" panose="020B0604020202020204" pitchFamily="34" charset="0"/>
                <a:buNone/>
              </a:pPr>
              <a:r>
                <a:rPr lang="en-GB" dirty="0">
                  <a:solidFill>
                    <a:srgbClr val="2CB0B8"/>
                  </a:solidFill>
                </a:rPr>
                <a:t>Radical candour</a:t>
              </a:r>
            </a:p>
            <a:p>
              <a:pPr algn="ctr"/>
              <a:endParaRPr lang="en-GB" dirty="0">
                <a:solidFill>
                  <a:srgbClr val="2CB0B8"/>
                </a:solidFill>
              </a:endParaRPr>
            </a:p>
          </p:txBody>
        </p:sp>
        <p:cxnSp>
          <p:nvCxnSpPr>
            <p:cNvPr id="14" name="Straight Arrow Connector 13">
              <a:extLst>
                <a:ext uri="{FF2B5EF4-FFF2-40B4-BE49-F238E27FC236}">
                  <a16:creationId xmlns:a16="http://schemas.microsoft.com/office/drawing/2014/main" id="{E947FE9C-1D39-4353-80F1-CF8993AF995E}"/>
                </a:ext>
              </a:extLst>
            </p:cNvPr>
            <p:cNvCxnSpPr/>
            <p:nvPr/>
          </p:nvCxnSpPr>
          <p:spPr>
            <a:xfrm flipV="1">
              <a:off x="5367130" y="1490870"/>
              <a:ext cx="0" cy="3359426"/>
            </a:xfrm>
            <a:prstGeom prst="straightConnector1">
              <a:avLst/>
            </a:prstGeom>
            <a:ln>
              <a:solidFill>
                <a:srgbClr val="2CB0B8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Arrow Connector 15">
              <a:extLst>
                <a:ext uri="{FF2B5EF4-FFF2-40B4-BE49-F238E27FC236}">
                  <a16:creationId xmlns:a16="http://schemas.microsoft.com/office/drawing/2014/main" id="{DC0C9553-10BB-4508-B7AB-4B6BB80C815D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041374" y="2991678"/>
              <a:ext cx="4403035" cy="18278"/>
            </a:xfrm>
            <a:prstGeom prst="straightConnector1">
              <a:avLst/>
            </a:prstGeom>
            <a:ln>
              <a:solidFill>
                <a:srgbClr val="2CB0B8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7" name="Content Placeholder 2">
              <a:extLst>
                <a:ext uri="{FF2B5EF4-FFF2-40B4-BE49-F238E27FC236}">
                  <a16:creationId xmlns:a16="http://schemas.microsoft.com/office/drawing/2014/main" id="{F9203DD8-53B7-4E01-9755-935448B7E665}"/>
                </a:ext>
              </a:extLst>
            </p:cNvPr>
            <p:cNvSpPr txBox="1">
              <a:spLocks/>
            </p:cNvSpPr>
            <p:nvPr/>
          </p:nvSpPr>
          <p:spPr>
            <a:xfrm>
              <a:off x="5321430" y="3338114"/>
              <a:ext cx="2321080" cy="1015221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buFont typeface="Arial" panose="020B0604020202020204" pitchFamily="34" charset="0"/>
                <a:buNone/>
              </a:pPr>
              <a:r>
                <a:rPr lang="en-GB">
                  <a:solidFill>
                    <a:srgbClr val="2CB0B8"/>
                  </a:solidFill>
                </a:rPr>
                <a:t>Obnoxious aggression</a:t>
              </a:r>
            </a:p>
            <a:p>
              <a:pPr algn="ctr"/>
              <a:endParaRPr lang="en-GB">
                <a:solidFill>
                  <a:srgbClr val="2CB0B8"/>
                </a:solidFill>
              </a:endParaRPr>
            </a:p>
          </p:txBody>
        </p:sp>
        <p:sp>
          <p:nvSpPr>
            <p:cNvPr id="18" name="Content Placeholder 2">
              <a:extLst>
                <a:ext uri="{FF2B5EF4-FFF2-40B4-BE49-F238E27FC236}">
                  <a16:creationId xmlns:a16="http://schemas.microsoft.com/office/drawing/2014/main" id="{01CA4FF7-3463-4850-9777-E9D68817E78F}"/>
                </a:ext>
              </a:extLst>
            </p:cNvPr>
            <p:cNvSpPr txBox="1">
              <a:spLocks/>
            </p:cNvSpPr>
            <p:nvPr/>
          </p:nvSpPr>
          <p:spPr>
            <a:xfrm>
              <a:off x="4713386" y="774147"/>
              <a:ext cx="1307488" cy="678266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buFont typeface="Arial" panose="020B0604020202020204" pitchFamily="34" charset="0"/>
                <a:buNone/>
              </a:pPr>
              <a:r>
                <a:rPr lang="en-GB" sz="2000">
                  <a:solidFill>
                    <a:srgbClr val="2CB0B8"/>
                  </a:solidFill>
                </a:rPr>
                <a:t>Care personally</a:t>
              </a:r>
            </a:p>
            <a:p>
              <a:pPr algn="ctr"/>
              <a:endParaRPr lang="en-GB">
                <a:solidFill>
                  <a:srgbClr val="2CB0B8"/>
                </a:solidFill>
              </a:endParaRPr>
            </a:p>
          </p:txBody>
        </p:sp>
        <p:sp>
          <p:nvSpPr>
            <p:cNvPr id="19" name="Content Placeholder 2">
              <a:extLst>
                <a:ext uri="{FF2B5EF4-FFF2-40B4-BE49-F238E27FC236}">
                  <a16:creationId xmlns:a16="http://schemas.microsoft.com/office/drawing/2014/main" id="{30E8D929-6A32-4685-B985-41094B58C31B}"/>
                </a:ext>
              </a:extLst>
            </p:cNvPr>
            <p:cNvSpPr txBox="1">
              <a:spLocks/>
            </p:cNvSpPr>
            <p:nvPr/>
          </p:nvSpPr>
          <p:spPr>
            <a:xfrm>
              <a:off x="7596809" y="2810387"/>
              <a:ext cx="1307488" cy="678266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buFont typeface="Arial" panose="020B0604020202020204" pitchFamily="34" charset="0"/>
                <a:buNone/>
              </a:pPr>
              <a:r>
                <a:rPr lang="en-GB" sz="2000">
                  <a:solidFill>
                    <a:srgbClr val="2CB0B8"/>
                  </a:solidFill>
                </a:rPr>
                <a:t>Challenge directly</a:t>
              </a:r>
            </a:p>
            <a:p>
              <a:pPr algn="ctr"/>
              <a:endParaRPr lang="en-GB">
                <a:solidFill>
                  <a:srgbClr val="2CB0B8"/>
                </a:solidFill>
              </a:endParaRPr>
            </a:p>
          </p:txBody>
        </p:sp>
        <p:sp>
          <p:nvSpPr>
            <p:cNvPr id="22" name="Content Placeholder 2">
              <a:extLst>
                <a:ext uri="{FF2B5EF4-FFF2-40B4-BE49-F238E27FC236}">
                  <a16:creationId xmlns:a16="http://schemas.microsoft.com/office/drawing/2014/main" id="{7C8024E5-2311-4371-9CBC-63C4106718E1}"/>
                </a:ext>
              </a:extLst>
            </p:cNvPr>
            <p:cNvSpPr txBox="1">
              <a:spLocks/>
            </p:cNvSpPr>
            <p:nvPr/>
          </p:nvSpPr>
          <p:spPr>
            <a:xfrm>
              <a:off x="2969850" y="3338114"/>
              <a:ext cx="2321080" cy="1015221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buFont typeface="Arial" panose="020B0604020202020204" pitchFamily="34" charset="0"/>
                <a:buNone/>
              </a:pPr>
              <a:r>
                <a:rPr lang="en-GB">
                  <a:solidFill>
                    <a:srgbClr val="2CB0B8"/>
                  </a:solidFill>
                </a:rPr>
                <a:t>Manipulative insincerity</a:t>
              </a:r>
            </a:p>
            <a:p>
              <a:pPr algn="ctr"/>
              <a:endParaRPr lang="en-GB">
                <a:solidFill>
                  <a:srgbClr val="2CB0B8"/>
                </a:solidFill>
              </a:endParaRPr>
            </a:p>
          </p:txBody>
        </p:sp>
      </p:grpSp>
      <p:sp>
        <p:nvSpPr>
          <p:cNvPr id="24" name="Content Placeholder 2">
            <a:extLst>
              <a:ext uri="{FF2B5EF4-FFF2-40B4-BE49-F238E27FC236}">
                <a16:creationId xmlns:a16="http://schemas.microsoft.com/office/drawing/2014/main" id="{E8C01FB5-C257-4FED-AA4A-391D7FCB316C}"/>
              </a:ext>
            </a:extLst>
          </p:cNvPr>
          <p:cNvSpPr txBox="1">
            <a:spLocks/>
          </p:cNvSpPr>
          <p:nvPr/>
        </p:nvSpPr>
        <p:spPr>
          <a:xfrm>
            <a:off x="1371041" y="5889095"/>
            <a:ext cx="3267054" cy="678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GB" sz="1600" i="1" dirty="0">
                <a:solidFill>
                  <a:srgbClr val="2CB0B8"/>
                </a:solidFill>
              </a:rPr>
              <a:t>Radical </a:t>
            </a:r>
            <a:r>
              <a:rPr lang="en-GB" sz="1600" i="1" dirty="0" err="1">
                <a:solidFill>
                  <a:srgbClr val="2CB0B8"/>
                </a:solidFill>
              </a:rPr>
              <a:t>Candor</a:t>
            </a:r>
            <a:r>
              <a:rPr lang="en-GB" sz="1600" dirty="0">
                <a:solidFill>
                  <a:srgbClr val="2CB0B8"/>
                </a:solidFill>
              </a:rPr>
              <a:t> Kim Scott (</a:t>
            </a:r>
            <a:r>
              <a:rPr lang="en-GB" sz="1600" dirty="0" err="1">
                <a:solidFill>
                  <a:srgbClr val="2CB0B8"/>
                </a:solidFill>
              </a:rPr>
              <a:t>Panmacmillan</a:t>
            </a:r>
            <a:r>
              <a:rPr lang="en-GB" sz="1600" dirty="0">
                <a:solidFill>
                  <a:srgbClr val="2CB0B8"/>
                </a:solidFill>
              </a:rPr>
              <a:t> 2019)</a:t>
            </a:r>
            <a:endParaRPr lang="en-GB" sz="1600" i="1" dirty="0">
              <a:solidFill>
                <a:srgbClr val="2CB0B8"/>
              </a:solidFill>
            </a:endParaRPr>
          </a:p>
          <a:p>
            <a:endParaRPr lang="en-GB" sz="2000" dirty="0">
              <a:solidFill>
                <a:srgbClr val="2CB0B8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5252769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5CC42D5E-E548-6C87-E8BA-6941D3F836DD}"/>
              </a:ext>
            </a:extLst>
          </p:cNvPr>
          <p:cNvSpPr txBox="1">
            <a:spLocks/>
          </p:cNvSpPr>
          <p:nvPr/>
        </p:nvSpPr>
        <p:spPr>
          <a:xfrm>
            <a:off x="707753" y="1725204"/>
            <a:ext cx="5270137" cy="4968966"/>
          </a:xfrm>
          <a:prstGeom prst="rect">
            <a:avLst/>
          </a:prstGeom>
        </p:spPr>
        <p:txBody>
          <a:bodyPr vert="horz" lIns="91440" tIns="45720" rIns="91440" bIns="45720" numCol="1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en-GB" b="1" dirty="0">
                <a:solidFill>
                  <a:srgbClr val="2CB0B8"/>
                </a:solidFill>
              </a:rPr>
              <a:t>Intent</a:t>
            </a:r>
          </a:p>
          <a:p>
            <a:pPr marL="457200" lvl="1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en-GB" dirty="0">
                <a:solidFill>
                  <a:srgbClr val="2CB0B8"/>
                </a:solidFill>
              </a:rPr>
              <a:t>Motivation</a:t>
            </a:r>
          </a:p>
          <a:p>
            <a:pPr marL="457200" lvl="1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en-GB" dirty="0">
                <a:solidFill>
                  <a:srgbClr val="2CB0B8"/>
                </a:solidFill>
              </a:rPr>
              <a:t>Task</a:t>
            </a:r>
          </a:p>
          <a:p>
            <a:pPr marL="457200" lvl="1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en-GB" dirty="0">
                <a:solidFill>
                  <a:srgbClr val="2CB0B8"/>
                </a:solidFill>
              </a:rPr>
              <a:t>Experience</a:t>
            </a:r>
          </a:p>
          <a:p>
            <a:pPr marL="457200" lvl="1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en-GB" dirty="0">
                <a:solidFill>
                  <a:srgbClr val="2CB0B8"/>
                </a:solidFill>
              </a:rPr>
              <a:t>Personality</a:t>
            </a:r>
          </a:p>
          <a:p>
            <a:pPr marL="457200" lvl="1" indent="0">
              <a:spcBef>
                <a:spcPts val="600"/>
              </a:spcBef>
              <a:spcAft>
                <a:spcPts val="600"/>
              </a:spcAft>
              <a:buNone/>
            </a:pPr>
            <a:endParaRPr lang="en-GB" dirty="0">
              <a:solidFill>
                <a:srgbClr val="2CB0B8"/>
              </a:solidFill>
            </a:endParaRPr>
          </a:p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en-GB" b="1" dirty="0">
                <a:solidFill>
                  <a:srgbClr val="2CB0B8"/>
                </a:solidFill>
              </a:rPr>
              <a:t>Impact</a:t>
            </a:r>
          </a:p>
          <a:p>
            <a:pPr marL="457200" lvl="1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en-GB" dirty="0">
                <a:solidFill>
                  <a:srgbClr val="2CB0B8"/>
                </a:solidFill>
              </a:rPr>
              <a:t>Audience</a:t>
            </a:r>
          </a:p>
          <a:p>
            <a:pPr marL="457200" lvl="1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en-GB" dirty="0">
                <a:solidFill>
                  <a:srgbClr val="2CB0B8"/>
                </a:solidFill>
              </a:rPr>
              <a:t>Context</a:t>
            </a:r>
          </a:p>
          <a:p>
            <a:pPr marL="457200" lvl="1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en-GB" dirty="0">
                <a:solidFill>
                  <a:srgbClr val="2CB0B8"/>
                </a:solidFill>
              </a:rPr>
              <a:t>Feedback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7E9D1A2-92FB-49F1-8A79-2BD4E7A4F9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5536" y="361802"/>
            <a:ext cx="10515600" cy="791322"/>
          </a:xfrm>
        </p:spPr>
        <p:txBody>
          <a:bodyPr>
            <a:normAutofit/>
          </a:bodyPr>
          <a:lstStyle/>
          <a:p>
            <a:r>
              <a:rPr lang="en-GB" b="1" dirty="0">
                <a:solidFill>
                  <a:srgbClr val="2CB0B8"/>
                </a:solidFill>
              </a:rPr>
              <a:t>Tools: The Intent-Impact Gap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6C064C59-6FE5-C40A-A7FC-409B623C253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25253" y="3208020"/>
            <a:ext cx="2914650" cy="1562100"/>
          </a:xfrm>
          <a:prstGeom prst="rect">
            <a:avLst/>
          </a:prstGeom>
        </p:spPr>
      </p:pic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441B923B-C2FC-4055-F89F-CE129C75FF92}"/>
              </a:ext>
            </a:extLst>
          </p:cNvPr>
          <p:cNvSpPr txBox="1">
            <a:spLocks/>
          </p:cNvSpPr>
          <p:nvPr/>
        </p:nvSpPr>
        <p:spPr>
          <a:xfrm>
            <a:off x="7701915" y="1725204"/>
            <a:ext cx="4273139" cy="4968966"/>
          </a:xfrm>
          <a:prstGeom prst="rect">
            <a:avLst/>
          </a:prstGeom>
        </p:spPr>
        <p:txBody>
          <a:bodyPr vert="horz" lIns="91440" tIns="45720" rIns="91440" bIns="45720" numCol="1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en-GB" b="1" dirty="0">
                <a:solidFill>
                  <a:srgbClr val="2CB0B8"/>
                </a:solidFill>
              </a:rPr>
              <a:t>Managing yourself</a:t>
            </a:r>
          </a:p>
          <a:p>
            <a:pPr marL="457200" lvl="1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en-GB" dirty="0">
                <a:solidFill>
                  <a:srgbClr val="2CB0B8"/>
                </a:solidFill>
              </a:rPr>
              <a:t>Motivation</a:t>
            </a:r>
          </a:p>
          <a:p>
            <a:pPr marL="457200" lvl="1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en-GB" dirty="0">
                <a:solidFill>
                  <a:srgbClr val="2CB0B8"/>
                </a:solidFill>
              </a:rPr>
              <a:t>Task</a:t>
            </a:r>
          </a:p>
          <a:p>
            <a:pPr marL="457200" lvl="1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en-GB" dirty="0">
                <a:solidFill>
                  <a:srgbClr val="2CB0B8"/>
                </a:solidFill>
              </a:rPr>
              <a:t>Experience</a:t>
            </a:r>
          </a:p>
          <a:p>
            <a:pPr marL="457200" lvl="1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en-GB" dirty="0">
                <a:solidFill>
                  <a:srgbClr val="2CB0B8"/>
                </a:solidFill>
              </a:rPr>
              <a:t>Personality</a:t>
            </a:r>
          </a:p>
          <a:p>
            <a:pPr marL="457200" lvl="1" indent="0">
              <a:spcBef>
                <a:spcPts val="600"/>
              </a:spcBef>
              <a:spcAft>
                <a:spcPts val="600"/>
              </a:spcAft>
              <a:buNone/>
            </a:pPr>
            <a:endParaRPr lang="en-GB" dirty="0">
              <a:solidFill>
                <a:srgbClr val="2CB0B8"/>
              </a:solidFill>
            </a:endParaRPr>
          </a:p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en-GB" b="1" dirty="0">
                <a:solidFill>
                  <a:srgbClr val="2CB0B8"/>
                </a:solidFill>
              </a:rPr>
              <a:t>Giving effective feedback</a:t>
            </a:r>
          </a:p>
          <a:p>
            <a:pPr marL="457200" lvl="1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en-GB" dirty="0">
                <a:solidFill>
                  <a:srgbClr val="2CB0B8"/>
                </a:solidFill>
              </a:rPr>
              <a:t>Audience</a:t>
            </a:r>
          </a:p>
          <a:p>
            <a:pPr marL="457200" lvl="1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en-GB" dirty="0">
                <a:solidFill>
                  <a:srgbClr val="2CB0B8"/>
                </a:solidFill>
              </a:rPr>
              <a:t>Context</a:t>
            </a:r>
          </a:p>
          <a:p>
            <a:pPr marL="457200" lvl="1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en-GB" dirty="0">
                <a:solidFill>
                  <a:srgbClr val="2CB0B8"/>
                </a:solidFill>
              </a:rPr>
              <a:t>Feedback</a:t>
            </a:r>
          </a:p>
        </p:txBody>
      </p:sp>
      <p:sp>
        <p:nvSpPr>
          <p:cNvPr id="7" name="Arc 6">
            <a:extLst>
              <a:ext uri="{FF2B5EF4-FFF2-40B4-BE49-F238E27FC236}">
                <a16:creationId xmlns:a16="http://schemas.microsoft.com/office/drawing/2014/main" id="{1660303A-169D-17EB-ABFC-8993F577D9B0}"/>
              </a:ext>
            </a:extLst>
          </p:cNvPr>
          <p:cNvSpPr/>
          <p:nvPr/>
        </p:nvSpPr>
        <p:spPr>
          <a:xfrm rot="20476491">
            <a:off x="4292426" y="2140930"/>
            <a:ext cx="4462760" cy="1562100"/>
          </a:xfrm>
          <a:prstGeom prst="arc">
            <a:avLst>
              <a:gd name="adj1" fmla="val 10970911"/>
              <a:gd name="adj2" fmla="val 20288319"/>
            </a:avLst>
          </a:prstGeom>
          <a:ln>
            <a:solidFill>
              <a:srgbClr val="208388"/>
            </a:solidFill>
            <a:head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406572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4E93401-2941-2E32-D2D0-0EAE49AE55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E33F68-2D37-F124-07C9-57A6B97AA0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7212" y="244103"/>
            <a:ext cx="10515600" cy="872004"/>
          </a:xfrm>
        </p:spPr>
        <p:txBody>
          <a:bodyPr/>
          <a:lstStyle/>
          <a:p>
            <a:r>
              <a:rPr lang="en-GB" b="1" dirty="0">
                <a:solidFill>
                  <a:srgbClr val="2CB0B8"/>
                </a:solidFill>
              </a:rPr>
              <a:t>Overview of Webinars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8D51FC-11D2-4EAC-4517-E1A338A7F4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48048" y="1312264"/>
            <a:ext cx="10933090" cy="4716930"/>
          </a:xfrm>
        </p:spPr>
        <p:txBody>
          <a:bodyPr>
            <a:normAutofit fontScale="92500" lnSpcReduction="10000"/>
          </a:bodyPr>
          <a:lstStyle/>
          <a:p>
            <a:pPr marL="0" indent="0">
              <a:lnSpc>
                <a:spcPct val="17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GB" dirty="0">
                <a:solidFill>
                  <a:srgbClr val="2CB0B8"/>
                </a:solidFill>
              </a:rPr>
              <a:t>1 – Core HR (27 Nov) – defining line management, objectives, reviews, troubleshooting</a:t>
            </a:r>
          </a:p>
          <a:p>
            <a:pPr marL="0" indent="0">
              <a:lnSpc>
                <a:spcPct val="17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GB" b="1" dirty="0">
                <a:solidFill>
                  <a:srgbClr val="2CB0B8"/>
                </a:solidFill>
              </a:rPr>
              <a:t>2 – Handling Issues (15 Jan)</a:t>
            </a:r>
          </a:p>
          <a:p>
            <a:pPr marL="0" indent="0">
              <a:lnSpc>
                <a:spcPct val="17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GB" dirty="0">
                <a:solidFill>
                  <a:srgbClr val="2CB0B8"/>
                </a:solidFill>
              </a:rPr>
              <a:t>3 – Learning &amp; Development (2 Feb)</a:t>
            </a:r>
          </a:p>
          <a:p>
            <a:pPr marL="0" indent="0">
              <a:lnSpc>
                <a:spcPct val="170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en-GB" dirty="0">
              <a:solidFill>
                <a:srgbClr val="2CB0B8"/>
              </a:solidFill>
            </a:endParaRPr>
          </a:p>
          <a:p>
            <a:pPr>
              <a:lnSpc>
                <a:spcPct val="17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GB" dirty="0">
                <a:solidFill>
                  <a:srgbClr val="2CB0B8"/>
                </a:solidFill>
              </a:rPr>
              <a:t>Raising Questions</a:t>
            </a:r>
            <a:endParaRPr lang="en-GB" sz="2400" dirty="0">
              <a:solidFill>
                <a:srgbClr val="2CB0B8"/>
              </a:solidFill>
            </a:endParaRPr>
          </a:p>
          <a:p>
            <a:pPr marL="0" indent="0">
              <a:lnSpc>
                <a:spcPct val="170000"/>
              </a:lnSpc>
              <a:buNone/>
            </a:pPr>
            <a:endParaRPr lang="en-GB" dirty="0">
              <a:solidFill>
                <a:srgbClr val="2CB0B8"/>
              </a:solidFill>
            </a:endParaRPr>
          </a:p>
          <a:p>
            <a:pPr>
              <a:lnSpc>
                <a:spcPct val="170000"/>
              </a:lnSpc>
            </a:pPr>
            <a:endParaRPr lang="en-GB" dirty="0">
              <a:solidFill>
                <a:srgbClr val="2CB0B8"/>
              </a:solidFill>
            </a:endParaRPr>
          </a:p>
        </p:txBody>
      </p:sp>
      <p:pic>
        <p:nvPicPr>
          <p:cNvPr id="6" name="Picture 2" descr="Image result for questions and feedback">
            <a:extLst>
              <a:ext uri="{FF2B5EF4-FFF2-40B4-BE49-F238E27FC236}">
                <a16:creationId xmlns:a16="http://schemas.microsoft.com/office/drawing/2014/main" id="{B22BF7A8-2BF6-B4D7-1D15-5AD4E23C5AD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61273" y="4895770"/>
            <a:ext cx="938265" cy="11334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2140507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5CC42D5E-E548-6C87-E8BA-6941D3F836DD}"/>
              </a:ext>
            </a:extLst>
          </p:cNvPr>
          <p:cNvSpPr txBox="1">
            <a:spLocks/>
          </p:cNvSpPr>
          <p:nvPr/>
        </p:nvSpPr>
        <p:spPr>
          <a:xfrm>
            <a:off x="559163" y="1268003"/>
            <a:ext cx="11073674" cy="5094159"/>
          </a:xfrm>
          <a:prstGeom prst="rect">
            <a:avLst/>
          </a:prstGeom>
        </p:spPr>
        <p:txBody>
          <a:bodyPr vert="horz" lIns="91440" tIns="45720" rIns="91440" bIns="45720" numCol="1" rtlCol="0">
            <a:normAutofit fontScale="92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en-GB" dirty="0">
                <a:solidFill>
                  <a:srgbClr val="2CB0B8"/>
                </a:solidFill>
              </a:rPr>
              <a:t>We all have power, of various forms and to varying extents: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b="1" dirty="0">
                <a:solidFill>
                  <a:srgbClr val="002060"/>
                </a:solidFill>
              </a:rPr>
              <a:t>Positional</a:t>
            </a:r>
            <a:r>
              <a:rPr lang="en-GB" b="1" dirty="0">
                <a:solidFill>
                  <a:srgbClr val="2CB0B8"/>
                </a:solidFill>
              </a:rPr>
              <a:t> </a:t>
            </a:r>
            <a:r>
              <a:rPr lang="en-GB" dirty="0">
                <a:solidFill>
                  <a:srgbClr val="2CB0B8"/>
                </a:solidFill>
              </a:rPr>
              <a:t>power</a:t>
            </a:r>
            <a:r>
              <a:rPr lang="en-GB" b="1" dirty="0">
                <a:solidFill>
                  <a:srgbClr val="2CB0B8"/>
                </a:solidFill>
              </a:rPr>
              <a:t> </a:t>
            </a:r>
            <a:r>
              <a:rPr lang="en-GB" dirty="0">
                <a:solidFill>
                  <a:srgbClr val="2CB0B8"/>
                </a:solidFill>
              </a:rPr>
              <a:t>– specific roles (job, church role, relationship)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b="1" dirty="0">
                <a:solidFill>
                  <a:srgbClr val="002060"/>
                </a:solidFill>
              </a:rPr>
              <a:t>Personal</a:t>
            </a:r>
            <a:r>
              <a:rPr lang="en-GB" b="1" dirty="0">
                <a:solidFill>
                  <a:srgbClr val="2CB0B8"/>
                </a:solidFill>
              </a:rPr>
              <a:t> </a:t>
            </a:r>
            <a:r>
              <a:rPr lang="en-GB" dirty="0">
                <a:solidFill>
                  <a:srgbClr val="2CB0B8"/>
                </a:solidFill>
              </a:rPr>
              <a:t>power</a:t>
            </a:r>
            <a:r>
              <a:rPr lang="en-GB" b="1" dirty="0">
                <a:solidFill>
                  <a:srgbClr val="2CB0B8"/>
                </a:solidFill>
              </a:rPr>
              <a:t> </a:t>
            </a:r>
            <a:r>
              <a:rPr lang="en-GB" dirty="0">
                <a:solidFill>
                  <a:srgbClr val="2CB0B8"/>
                </a:solidFill>
              </a:rPr>
              <a:t>– gifts, skills, experiences, personality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b="1" dirty="0">
                <a:solidFill>
                  <a:srgbClr val="002060"/>
                </a:solidFill>
              </a:rPr>
              <a:t>Spiritual</a:t>
            </a:r>
            <a:r>
              <a:rPr lang="en-GB" dirty="0">
                <a:solidFill>
                  <a:srgbClr val="2CB0B8"/>
                </a:solidFill>
              </a:rPr>
              <a:t> power – wisdom, reputation, function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b="1" dirty="0">
                <a:solidFill>
                  <a:srgbClr val="002060"/>
                </a:solidFill>
              </a:rPr>
              <a:t>Projected</a:t>
            </a:r>
            <a:r>
              <a:rPr lang="en-GB" dirty="0">
                <a:solidFill>
                  <a:srgbClr val="2CB0B8"/>
                </a:solidFill>
              </a:rPr>
              <a:t> power – attributed from the unmet needs of others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b="1" dirty="0">
                <a:solidFill>
                  <a:srgbClr val="002060"/>
                </a:solidFill>
              </a:rPr>
              <a:t>Relational</a:t>
            </a:r>
            <a:r>
              <a:rPr lang="en-GB" dirty="0">
                <a:solidFill>
                  <a:srgbClr val="2CB0B8"/>
                </a:solidFill>
              </a:rPr>
              <a:t> power – history, relationship, vulnerability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b="1" dirty="0">
                <a:solidFill>
                  <a:srgbClr val="002060"/>
                </a:solidFill>
              </a:rPr>
              <a:t>Cultural</a:t>
            </a:r>
            <a:r>
              <a:rPr lang="en-GB" dirty="0">
                <a:solidFill>
                  <a:srgbClr val="2CB0B8"/>
                </a:solidFill>
              </a:rPr>
              <a:t> power – age, education, race, sex, 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endParaRPr lang="en-GB" dirty="0">
              <a:solidFill>
                <a:srgbClr val="2CB0B8"/>
              </a:solidFill>
            </a:endParaRPr>
          </a:p>
          <a:p>
            <a:pPr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GB" dirty="0">
                <a:solidFill>
                  <a:srgbClr val="2CB0B8"/>
                </a:solidFill>
              </a:rPr>
              <a:t>What types of power do you have? </a:t>
            </a:r>
          </a:p>
          <a:p>
            <a:pPr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GB" dirty="0">
                <a:solidFill>
                  <a:srgbClr val="2CB0B8"/>
                </a:solidFill>
              </a:rPr>
              <a:t>What power does working in church give you?</a:t>
            </a:r>
          </a:p>
          <a:p>
            <a:pPr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GB" dirty="0">
                <a:solidFill>
                  <a:srgbClr val="2CB0B8"/>
                </a:solidFill>
              </a:rPr>
              <a:t>How can we help one another to exercise power well to serve God’s people, among staff, in church family and more widely?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7E9D1A2-92FB-49F1-8A79-2BD4E7A4F9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506" y="178922"/>
            <a:ext cx="10515600" cy="791322"/>
          </a:xfrm>
        </p:spPr>
        <p:txBody>
          <a:bodyPr>
            <a:normAutofit fontScale="90000"/>
          </a:bodyPr>
          <a:lstStyle/>
          <a:p>
            <a:r>
              <a:rPr lang="en-GB" b="1" dirty="0">
                <a:solidFill>
                  <a:srgbClr val="2CB0B8"/>
                </a:solidFill>
              </a:rPr>
              <a:t>Troubleshooting: Power</a:t>
            </a:r>
            <a:br>
              <a:rPr lang="en-GB" b="1" dirty="0">
                <a:solidFill>
                  <a:srgbClr val="2CB0B8"/>
                </a:solidFill>
              </a:rPr>
            </a:br>
            <a:r>
              <a:rPr lang="en-GB" sz="2700" b="1" dirty="0">
                <a:solidFill>
                  <a:srgbClr val="2CB0B8"/>
                </a:solidFill>
              </a:rPr>
              <a:t>(The Emotionally Healthy Leader – Scazzero, 2015)</a:t>
            </a:r>
            <a:endParaRPr lang="en-GB" b="1" dirty="0">
              <a:solidFill>
                <a:srgbClr val="2CB0B8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1364931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C053DEA-7CEA-45E3-1C24-A10093F54F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Image result for questions and feedback">
            <a:extLst>
              <a:ext uri="{FF2B5EF4-FFF2-40B4-BE49-F238E27FC236}">
                <a16:creationId xmlns:a16="http://schemas.microsoft.com/office/drawing/2014/main" id="{1465BF9D-A1F9-5397-812A-9E9300016E9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61273" y="1324708"/>
            <a:ext cx="3894442" cy="47044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itle 1">
            <a:extLst>
              <a:ext uri="{FF2B5EF4-FFF2-40B4-BE49-F238E27FC236}">
                <a16:creationId xmlns:a16="http://schemas.microsoft.com/office/drawing/2014/main" id="{14960C2B-43DF-BE21-12DB-7B89032CF1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9636" y="230655"/>
            <a:ext cx="10515600" cy="764428"/>
          </a:xfrm>
        </p:spPr>
        <p:txBody>
          <a:bodyPr/>
          <a:lstStyle/>
          <a:p>
            <a:r>
              <a:rPr lang="en-GB" b="1" dirty="0">
                <a:solidFill>
                  <a:srgbClr val="2CB0B8"/>
                </a:solidFill>
              </a:rPr>
              <a:t>Questions / Comments</a:t>
            </a:r>
          </a:p>
        </p:txBody>
      </p:sp>
    </p:spTree>
    <p:extLst>
      <p:ext uri="{BB962C8B-B14F-4D97-AF65-F5344CB8AC3E}">
        <p14:creationId xmlns:p14="http://schemas.microsoft.com/office/powerpoint/2010/main" val="1859185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DE4AC1A-D3ED-9C5C-1FEE-B0883CD6038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DB7DDA-5DBC-163F-19BE-00471919B1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7212" y="244103"/>
            <a:ext cx="10515600" cy="872004"/>
          </a:xfrm>
        </p:spPr>
        <p:txBody>
          <a:bodyPr/>
          <a:lstStyle/>
          <a:p>
            <a:r>
              <a:rPr lang="en-GB" b="1" dirty="0">
                <a:solidFill>
                  <a:srgbClr val="2CB0B8"/>
                </a:solidFill>
              </a:rPr>
              <a:t>Summary &amp; Next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E3DE11-A8C5-BD81-23C6-717EAA35A9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18308"/>
            <a:ext cx="10603523" cy="4695630"/>
          </a:xfrm>
        </p:spPr>
        <p:txBody>
          <a:bodyPr numCol="1">
            <a:normAutofit/>
          </a:bodyPr>
          <a:lstStyle/>
          <a:p>
            <a:pPr marL="0" indent="0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GB" dirty="0">
                <a:solidFill>
                  <a:srgbClr val="2CB0B8"/>
                </a:solidFill>
              </a:rPr>
              <a:t>1 – Core HR</a:t>
            </a:r>
            <a:endParaRPr lang="en-GB" sz="2800" dirty="0">
              <a:solidFill>
                <a:srgbClr val="2CB0B8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GB" dirty="0">
                <a:solidFill>
                  <a:srgbClr val="2CB0B8"/>
                </a:solidFill>
              </a:rPr>
              <a:t>2 – Handling Issues</a:t>
            </a:r>
          </a:p>
          <a:p>
            <a:pPr lvl="1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GB" dirty="0">
                <a:solidFill>
                  <a:srgbClr val="2CB0B8"/>
                </a:solidFill>
              </a:rPr>
              <a:t>routine challenges</a:t>
            </a:r>
          </a:p>
          <a:p>
            <a:pPr lvl="1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GB" dirty="0">
                <a:solidFill>
                  <a:srgbClr val="2CB0B8"/>
                </a:solidFill>
              </a:rPr>
              <a:t>feedback</a:t>
            </a:r>
          </a:p>
          <a:p>
            <a:pPr lvl="1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GB" dirty="0">
                <a:solidFill>
                  <a:srgbClr val="2CB0B8"/>
                </a:solidFill>
              </a:rPr>
              <a:t>difficult conversations / conflict</a:t>
            </a:r>
          </a:p>
          <a:p>
            <a:pPr marL="0" indent="0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GB" dirty="0">
                <a:solidFill>
                  <a:srgbClr val="2CB0B8"/>
                </a:solidFill>
              </a:rPr>
              <a:t>3 – Learning &amp; Development</a:t>
            </a:r>
          </a:p>
        </p:txBody>
      </p:sp>
    </p:spTree>
    <p:extLst>
      <p:ext uri="{BB962C8B-B14F-4D97-AF65-F5344CB8AC3E}">
        <p14:creationId xmlns:p14="http://schemas.microsoft.com/office/powerpoint/2010/main" val="18902185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E9D1A2-92FB-49F1-8A79-2BD4E7A4F9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7212" y="244103"/>
            <a:ext cx="10515600" cy="872004"/>
          </a:xfrm>
        </p:spPr>
        <p:txBody>
          <a:bodyPr/>
          <a:lstStyle/>
          <a:p>
            <a:r>
              <a:rPr lang="en-GB" b="1" dirty="0">
                <a:solidFill>
                  <a:srgbClr val="2CB0B8"/>
                </a:solidFill>
              </a:rPr>
              <a:t>Aim for today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30D19B-BAC0-47B1-9BC5-00E383F377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29324"/>
            <a:ext cx="10515600" cy="4413810"/>
          </a:xfrm>
        </p:spPr>
        <p:txBody>
          <a:bodyPr>
            <a:normAutofit/>
          </a:bodyPr>
          <a:lstStyle/>
          <a:p>
            <a:pPr marL="514350" indent="-514350">
              <a:lnSpc>
                <a:spcPct val="250000"/>
              </a:lnSpc>
              <a:spcBef>
                <a:spcPts val="600"/>
              </a:spcBef>
              <a:spcAft>
                <a:spcPts val="600"/>
              </a:spcAft>
              <a:buFont typeface="+mj-lt"/>
              <a:buAutoNum type="alphaLcPeriod"/>
            </a:pPr>
            <a:r>
              <a:rPr lang="en-GB" dirty="0">
                <a:solidFill>
                  <a:srgbClr val="2CB0B8"/>
                </a:solidFill>
              </a:rPr>
              <a:t>Processes for ‘normal’ issues</a:t>
            </a:r>
          </a:p>
          <a:p>
            <a:pPr marL="514350" indent="-514350">
              <a:lnSpc>
                <a:spcPct val="250000"/>
              </a:lnSpc>
              <a:spcBef>
                <a:spcPts val="600"/>
              </a:spcBef>
              <a:spcAft>
                <a:spcPts val="600"/>
              </a:spcAft>
              <a:buFont typeface="+mj-lt"/>
              <a:buAutoNum type="alphaLcPeriod"/>
            </a:pPr>
            <a:r>
              <a:rPr lang="en-GB" dirty="0">
                <a:solidFill>
                  <a:srgbClr val="2CB0B8"/>
                </a:solidFill>
              </a:rPr>
              <a:t>Issues in a church: employing sinners</a:t>
            </a:r>
          </a:p>
          <a:p>
            <a:pPr marL="514350" indent="-514350">
              <a:lnSpc>
                <a:spcPct val="250000"/>
              </a:lnSpc>
              <a:spcBef>
                <a:spcPts val="600"/>
              </a:spcBef>
              <a:spcAft>
                <a:spcPts val="600"/>
              </a:spcAft>
              <a:buFont typeface="+mj-lt"/>
              <a:buAutoNum type="alphaLcPeriod"/>
            </a:pPr>
            <a:r>
              <a:rPr lang="en-GB" dirty="0">
                <a:solidFill>
                  <a:srgbClr val="2CB0B8"/>
                </a:solidFill>
              </a:rPr>
              <a:t>Handling conflict: models and discussion</a:t>
            </a:r>
          </a:p>
          <a:p>
            <a:pPr marL="0" indent="0">
              <a:lnSpc>
                <a:spcPct val="250000"/>
              </a:lnSpc>
              <a:buNone/>
            </a:pPr>
            <a:endParaRPr lang="en-GB" dirty="0">
              <a:solidFill>
                <a:srgbClr val="2CB0B8"/>
              </a:solidFill>
            </a:endParaRPr>
          </a:p>
          <a:p>
            <a:pPr>
              <a:lnSpc>
                <a:spcPct val="250000"/>
              </a:lnSpc>
            </a:pPr>
            <a:endParaRPr lang="en-GB" dirty="0">
              <a:solidFill>
                <a:srgbClr val="2CB0B8"/>
              </a:solidFill>
            </a:endParaRPr>
          </a:p>
        </p:txBody>
      </p:sp>
      <p:pic>
        <p:nvPicPr>
          <p:cNvPr id="4" name="Picture 2" descr="Several Arrow Hitting The Target Stock Photo, Picture And Royalty Free  Image. Image 13998777.">
            <a:extLst>
              <a:ext uri="{FF2B5EF4-FFF2-40B4-BE49-F238E27FC236}">
                <a16:creationId xmlns:a16="http://schemas.microsoft.com/office/drawing/2014/main" id="{E579BA87-3FC5-4420-2610-3DE2AECDCDA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67788" y="3454776"/>
            <a:ext cx="2645988" cy="26459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01350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E9D1A2-92FB-49F1-8A79-2BD4E7A4F9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7211" y="244103"/>
            <a:ext cx="11035055" cy="872004"/>
          </a:xfrm>
        </p:spPr>
        <p:txBody>
          <a:bodyPr/>
          <a:lstStyle/>
          <a:p>
            <a:pPr algn="ctr"/>
            <a:r>
              <a:rPr lang="en-GB" b="1" dirty="0">
                <a:solidFill>
                  <a:srgbClr val="2CB0B8"/>
                </a:solidFill>
                <a:latin typeface="+mn-lt"/>
              </a:rPr>
              <a:t>Managing Absence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FF3B3E22-17F8-FF5B-057C-238387EC98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2866" y="1513114"/>
            <a:ext cx="5483134" cy="4739096"/>
          </a:xfrm>
        </p:spPr>
        <p:txBody>
          <a:bodyPr numCol="1">
            <a:normAutofit lnSpcReduction="10000"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3200" dirty="0">
                <a:solidFill>
                  <a:srgbClr val="2CB0B8"/>
                </a:solidFill>
              </a:rPr>
              <a:t>Type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en-GB" sz="2800" dirty="0">
                <a:solidFill>
                  <a:srgbClr val="2CB0B8"/>
                </a:solidFill>
              </a:rPr>
              <a:t>Physical / Mental wellbeing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endParaRPr lang="en-GB" sz="2800" dirty="0">
              <a:solidFill>
                <a:srgbClr val="2CB0B8"/>
              </a:solidFill>
            </a:endParaRP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en-GB" sz="2800" dirty="0">
                <a:solidFill>
                  <a:srgbClr val="2CB0B8"/>
                </a:solidFill>
              </a:rPr>
              <a:t>Short term: frequency / pattern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en-GB" sz="2800" dirty="0">
                <a:solidFill>
                  <a:srgbClr val="2CB0B8"/>
                </a:solidFill>
              </a:rPr>
              <a:t>Long term: defined / undefined</a:t>
            </a:r>
          </a:p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endParaRPr lang="en-GB" dirty="0">
              <a:solidFill>
                <a:srgbClr val="2CB0B8"/>
              </a:solidFill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3200" dirty="0">
                <a:solidFill>
                  <a:srgbClr val="2CB0B8"/>
                </a:solidFill>
              </a:rPr>
              <a:t>Escalation routes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en-GB" sz="2800" dirty="0">
                <a:solidFill>
                  <a:srgbClr val="2CB0B8"/>
                </a:solidFill>
              </a:rPr>
              <a:t>EAP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en-GB" sz="2800" dirty="0">
                <a:solidFill>
                  <a:srgbClr val="2CB0B8"/>
                </a:solidFill>
              </a:rPr>
              <a:t>Private provision</a:t>
            </a: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B242B602-7A94-D5AD-2A29-C8C28D353CF1}"/>
              </a:ext>
            </a:extLst>
          </p:cNvPr>
          <p:cNvSpPr txBox="1">
            <a:spLocks/>
          </p:cNvSpPr>
          <p:nvPr/>
        </p:nvSpPr>
        <p:spPr>
          <a:xfrm>
            <a:off x="6256020" y="1517468"/>
            <a:ext cx="5483134" cy="4739096"/>
          </a:xfrm>
          <a:prstGeom prst="rect">
            <a:avLst/>
          </a:prstGeom>
        </p:spPr>
        <p:txBody>
          <a:bodyPr vert="horz" lIns="91440" tIns="45720" rIns="91440" bIns="45720" numCol="1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srgbClr val="2CB0B8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Outcomes</a:t>
            </a:r>
          </a:p>
          <a:p>
            <a:pPr marL="685800" marR="0" lvl="1" indent="-228600" algn="l" defTabSz="914400" rtl="0" eaLnBrk="1" fontAlgn="auto" latinLnBrk="0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2CB0B8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Fitness to work</a:t>
            </a:r>
          </a:p>
          <a:p>
            <a:pPr marL="685800" marR="0" lvl="1" indent="-228600" algn="l" defTabSz="914400" rtl="0" eaLnBrk="1" fontAlgn="auto" latinLnBrk="0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2CB0B8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Phasing back</a:t>
            </a:r>
          </a:p>
          <a:p>
            <a:pPr marL="685800" marR="0" lvl="1" indent="-228600" algn="l" defTabSz="914400" rtl="0" eaLnBrk="1" fontAlgn="auto" latinLnBrk="0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GB" sz="2400" b="0" i="0" u="none" strike="noStrike" kern="1200" cap="none" spc="0" normalizeH="0" baseline="0" noProof="0" dirty="0">
              <a:ln>
                <a:noFill/>
              </a:ln>
              <a:solidFill>
                <a:srgbClr val="2CB0B8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srgbClr val="2CB0B8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Communication</a:t>
            </a:r>
          </a:p>
          <a:p>
            <a:pPr marL="685800" marR="0" lvl="1" indent="-228600" algn="l" defTabSz="914400" rtl="0" eaLnBrk="1" fontAlgn="auto" latinLnBrk="0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2CB0B8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Evidence &amp; record-keeping</a:t>
            </a:r>
          </a:p>
          <a:p>
            <a:pPr marL="685800" marR="0" lvl="1" indent="-228600" algn="l" defTabSz="914400" rtl="0" eaLnBrk="1" fontAlgn="auto" latinLnBrk="0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2CB0B8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Pay </a:t>
            </a:r>
          </a:p>
          <a:p>
            <a:pPr marL="685800" marR="0" lvl="1" indent="-228600" algn="l" defTabSz="914400" rtl="0" eaLnBrk="1" fontAlgn="auto" latinLnBrk="0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sz="2800" dirty="0">
                <a:solidFill>
                  <a:srgbClr val="2CB0B8"/>
                </a:solidFill>
                <a:latin typeface="Calibri" panose="020F0502020204030204"/>
              </a:rPr>
              <a:t>R</a:t>
            </a:r>
            <a:r>
              <a:rPr kumimoji="0" lang="en-GB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2CB0B8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eturn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2CB0B8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to Work Interviews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srgbClr val="2CB0B8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2050" name="Picture 2" descr="18 Benefits of Using Return to Work Programs">
            <a:extLst>
              <a:ext uri="{FF2B5EF4-FFF2-40B4-BE49-F238E27FC236}">
                <a16:creationId xmlns:a16="http://schemas.microsoft.com/office/drawing/2014/main" id="{111A6413-0169-27F5-6A8B-1DD904C4D21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97934" y="2146302"/>
            <a:ext cx="2141220" cy="9087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396311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E9D1A2-92FB-49F1-8A79-2BD4E7A4F9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7211" y="244103"/>
            <a:ext cx="11035055" cy="872004"/>
          </a:xfrm>
        </p:spPr>
        <p:txBody>
          <a:bodyPr/>
          <a:lstStyle/>
          <a:p>
            <a:pPr algn="ctr"/>
            <a:r>
              <a:rPr lang="en-GB" b="1" dirty="0">
                <a:solidFill>
                  <a:srgbClr val="2CB0B8"/>
                </a:solidFill>
                <a:latin typeface="+mn-lt"/>
              </a:rPr>
              <a:t>Managing performance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FF3B3E22-17F8-FF5B-057C-238387EC98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1096" y="1513113"/>
            <a:ext cx="3799114" cy="4739096"/>
          </a:xfrm>
        </p:spPr>
        <p:txBody>
          <a:bodyPr numCol="1">
            <a:norm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3200" b="1" dirty="0">
                <a:solidFill>
                  <a:srgbClr val="2CB0B8"/>
                </a:solidFill>
              </a:rPr>
              <a:t>What &amp; how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en-GB" sz="2800" dirty="0">
                <a:solidFill>
                  <a:srgbClr val="2CB0B8"/>
                </a:solidFill>
              </a:rPr>
              <a:t>Define the issue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en-GB" sz="2800" dirty="0">
                <a:solidFill>
                  <a:srgbClr val="2CB0B8"/>
                </a:solidFill>
              </a:rPr>
              <a:t>Cost of action vs cost of inaction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en-GB" sz="2800" dirty="0">
                <a:solidFill>
                  <a:srgbClr val="2CB0B8"/>
                </a:solidFill>
              </a:rPr>
              <a:t>Motivation for action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en-GB" sz="2800" dirty="0">
                <a:solidFill>
                  <a:srgbClr val="2CB0B8"/>
                </a:solidFill>
              </a:rPr>
              <a:t>Managing expectations: yours &amp; theirs!</a:t>
            </a:r>
            <a:endParaRPr lang="en-GB" dirty="0">
              <a:solidFill>
                <a:srgbClr val="2CB0B8"/>
              </a:solidFill>
            </a:endParaRP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B242B602-7A94-D5AD-2A29-C8C28D353CF1}"/>
              </a:ext>
            </a:extLst>
          </p:cNvPr>
          <p:cNvSpPr txBox="1">
            <a:spLocks/>
          </p:cNvSpPr>
          <p:nvPr/>
        </p:nvSpPr>
        <p:spPr>
          <a:xfrm>
            <a:off x="4397163" y="1513113"/>
            <a:ext cx="3390900" cy="4739096"/>
          </a:xfrm>
          <a:prstGeom prst="rect">
            <a:avLst/>
          </a:prstGeom>
        </p:spPr>
        <p:txBody>
          <a:bodyPr vert="horz" lIns="91440" tIns="45720" rIns="91440" bIns="45720" numCol="1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3200" b="1" i="0" u="none" strike="noStrike" kern="1200" cap="none" spc="0" normalizeH="0" baseline="0" noProof="0" dirty="0">
                <a:ln>
                  <a:noFill/>
                </a:ln>
                <a:solidFill>
                  <a:srgbClr val="2CB0B8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Process</a:t>
            </a:r>
          </a:p>
          <a:p>
            <a:pPr marL="685800" marR="0" lvl="1" indent="-228600" algn="l" defTabSz="914400" rtl="0" eaLnBrk="1" fontAlgn="auto" latinLnBrk="0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2CB0B8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Objectives</a:t>
            </a:r>
          </a:p>
          <a:p>
            <a:pPr marL="685800" marR="0" lvl="1" indent="-228600" algn="l" defTabSz="914400" rtl="0" eaLnBrk="1" fontAlgn="auto" latinLnBrk="0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2CB0B8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Evidence</a:t>
            </a:r>
          </a:p>
          <a:p>
            <a:pPr marL="685800" marR="0" lvl="1" indent="-228600" algn="l" defTabSz="914400" rtl="0" eaLnBrk="1" fontAlgn="auto" latinLnBrk="0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2CB0B8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Communication</a:t>
            </a:r>
          </a:p>
          <a:p>
            <a:pPr marL="685800" marR="0" lvl="1" indent="-228600" algn="l" defTabSz="914400" rtl="0" eaLnBrk="1" fontAlgn="auto" latinLnBrk="0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2CB0B8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Documentation</a:t>
            </a:r>
          </a:p>
          <a:p>
            <a:pPr marL="685800" marR="0" lvl="1" indent="-228600" algn="l" defTabSz="914400" rtl="0" eaLnBrk="1" fontAlgn="auto" latinLnBrk="0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2CB0B8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Consistency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GB" sz="3200" b="0" i="0" u="none" strike="noStrike" kern="1200" cap="none" spc="0" normalizeH="0" baseline="0" noProof="0" dirty="0">
              <a:ln>
                <a:noFill/>
              </a:ln>
              <a:solidFill>
                <a:srgbClr val="2CB0B8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AF11D9-4560-0D52-B3BC-97247C59C8A1}"/>
              </a:ext>
            </a:extLst>
          </p:cNvPr>
          <p:cNvSpPr txBox="1">
            <a:spLocks/>
          </p:cNvSpPr>
          <p:nvPr/>
        </p:nvSpPr>
        <p:spPr>
          <a:xfrm>
            <a:off x="8141970" y="1513113"/>
            <a:ext cx="3390900" cy="5100783"/>
          </a:xfrm>
          <a:prstGeom prst="rect">
            <a:avLst/>
          </a:prstGeom>
        </p:spPr>
        <p:txBody>
          <a:bodyPr vert="horz" lIns="91440" tIns="45720" rIns="91440" bIns="45720" numCol="1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3200" b="1" i="0" u="none" strike="noStrike" kern="1200" cap="none" spc="0" normalizeH="0" baseline="0" noProof="0" dirty="0">
                <a:ln>
                  <a:noFill/>
                </a:ln>
                <a:solidFill>
                  <a:srgbClr val="2CB0B8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Outcomes</a:t>
            </a:r>
          </a:p>
          <a:p>
            <a:pPr marL="685800" marR="0" lvl="1" indent="-228600" algn="l" defTabSz="914400" rtl="0" eaLnBrk="1" fontAlgn="auto" latinLnBrk="0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2CB0B8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Satisfactory 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2CB0B8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  <a:sym typeface="Wingdings" panose="05000000000000000000" pitchFamily="2" charset="2"/>
              </a:rPr>
              <a:t></a:t>
            </a: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srgbClr val="2CB0B8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685800" marR="0" lvl="1" indent="-228600" algn="l" defTabSz="914400" rtl="0" eaLnBrk="1" fontAlgn="auto" latinLnBrk="0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2CB0B8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Inconsistent</a:t>
            </a:r>
          </a:p>
          <a:p>
            <a:pPr marL="685800" marR="0" lvl="1" indent="-228600" algn="l" defTabSz="914400" rtl="0" eaLnBrk="1" fontAlgn="auto" latinLnBrk="0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srgbClr val="2CB0B8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685800" marR="0" lvl="1" indent="-228600" algn="l" defTabSz="914400" rtl="0" eaLnBrk="1" fontAlgn="auto" latinLnBrk="0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srgbClr val="2CB0B8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685800" marR="0" lvl="1" indent="-228600" algn="l" defTabSz="914400" rtl="0" eaLnBrk="1" fontAlgn="auto" latinLnBrk="0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srgbClr val="2CB0B8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685800" marR="0" lvl="1" indent="-228600" algn="l" defTabSz="914400" rtl="0" eaLnBrk="1" fontAlgn="auto" latinLnBrk="0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2CB0B8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Unsatisfactory </a:t>
            </a:r>
          </a:p>
          <a:p>
            <a:pPr marL="457200" marR="0" lvl="1" indent="0" algn="l" defTabSz="914400" rtl="0" eaLnBrk="1" fontAlgn="auto" latinLnBrk="0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2CB0B8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  <a:sym typeface="Wingdings" panose="05000000000000000000" pitchFamily="2" charset="2"/>
              </a:rPr>
              <a:t> 	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2CB0B8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capability 	disciplinary</a:t>
            </a:r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B1847260-981F-8C5B-0B58-68A504941C3F}"/>
              </a:ext>
            </a:extLst>
          </p:cNvPr>
          <p:cNvGrpSpPr/>
          <p:nvPr/>
        </p:nvGrpSpPr>
        <p:grpSpPr>
          <a:xfrm>
            <a:off x="8476827" y="3356346"/>
            <a:ext cx="2721186" cy="1052632"/>
            <a:chOff x="8476827" y="3199328"/>
            <a:chExt cx="2721186" cy="1052632"/>
          </a:xfrm>
        </p:grpSpPr>
        <p:sp>
          <p:nvSpPr>
            <p:cNvPr id="4" name="Freeform: Shape 3">
              <a:extLst>
                <a:ext uri="{FF2B5EF4-FFF2-40B4-BE49-F238E27FC236}">
                  <a16:creationId xmlns:a16="http://schemas.microsoft.com/office/drawing/2014/main" id="{43631535-1F10-3D50-19C4-A595371B1F21}"/>
                </a:ext>
              </a:extLst>
            </p:cNvPr>
            <p:cNvSpPr/>
            <p:nvPr/>
          </p:nvSpPr>
          <p:spPr>
            <a:xfrm>
              <a:off x="8557683" y="3199328"/>
              <a:ext cx="2640330" cy="1052632"/>
            </a:xfrm>
            <a:custGeom>
              <a:avLst/>
              <a:gdLst>
                <a:gd name="connsiteX0" fmla="*/ 0 w 2432732"/>
                <a:gd name="connsiteY0" fmla="*/ 835462 h 870798"/>
                <a:gd name="connsiteX1" fmla="*/ 251460 w 2432732"/>
                <a:gd name="connsiteY1" fmla="*/ 343972 h 870798"/>
                <a:gd name="connsiteX2" fmla="*/ 605790 w 2432732"/>
                <a:gd name="connsiteY2" fmla="*/ 744022 h 870798"/>
                <a:gd name="connsiteX3" fmla="*/ 1017270 w 2432732"/>
                <a:gd name="connsiteY3" fmla="*/ 126802 h 870798"/>
                <a:gd name="connsiteX4" fmla="*/ 1394460 w 2432732"/>
                <a:gd name="connsiteY4" fmla="*/ 869752 h 870798"/>
                <a:gd name="connsiteX5" fmla="*/ 1634490 w 2432732"/>
                <a:gd name="connsiteY5" fmla="*/ 298252 h 870798"/>
                <a:gd name="connsiteX6" fmla="*/ 2000250 w 2432732"/>
                <a:gd name="connsiteY6" fmla="*/ 664012 h 870798"/>
                <a:gd name="connsiteX7" fmla="*/ 2377440 w 2432732"/>
                <a:gd name="connsiteY7" fmla="*/ 69652 h 870798"/>
                <a:gd name="connsiteX8" fmla="*/ 2423160 w 2432732"/>
                <a:gd name="connsiteY8" fmla="*/ 35362 h 8707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432732" h="870798">
                  <a:moveTo>
                    <a:pt x="0" y="835462"/>
                  </a:moveTo>
                  <a:cubicBezTo>
                    <a:pt x="75247" y="597337"/>
                    <a:pt x="150495" y="359212"/>
                    <a:pt x="251460" y="343972"/>
                  </a:cubicBezTo>
                  <a:cubicBezTo>
                    <a:pt x="352425" y="328732"/>
                    <a:pt x="478155" y="780217"/>
                    <a:pt x="605790" y="744022"/>
                  </a:cubicBezTo>
                  <a:cubicBezTo>
                    <a:pt x="733425" y="707827"/>
                    <a:pt x="885825" y="105847"/>
                    <a:pt x="1017270" y="126802"/>
                  </a:cubicBezTo>
                  <a:cubicBezTo>
                    <a:pt x="1148715" y="147757"/>
                    <a:pt x="1291590" y="841177"/>
                    <a:pt x="1394460" y="869752"/>
                  </a:cubicBezTo>
                  <a:cubicBezTo>
                    <a:pt x="1497330" y="898327"/>
                    <a:pt x="1533525" y="332542"/>
                    <a:pt x="1634490" y="298252"/>
                  </a:cubicBezTo>
                  <a:cubicBezTo>
                    <a:pt x="1735455" y="263962"/>
                    <a:pt x="1876425" y="702112"/>
                    <a:pt x="2000250" y="664012"/>
                  </a:cubicBezTo>
                  <a:cubicBezTo>
                    <a:pt x="2124075" y="625912"/>
                    <a:pt x="2306955" y="174427"/>
                    <a:pt x="2377440" y="69652"/>
                  </a:cubicBezTo>
                  <a:cubicBezTo>
                    <a:pt x="2447925" y="-35123"/>
                    <a:pt x="2435542" y="119"/>
                    <a:pt x="2423160" y="35362"/>
                  </a:cubicBezTo>
                </a:path>
              </a:pathLst>
            </a:custGeom>
            <a:ln w="38100">
              <a:solidFill>
                <a:srgbClr val="25959B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cxnSp>
          <p:nvCxnSpPr>
            <p:cNvPr id="6" name="Straight Connector 5">
              <a:extLst>
                <a:ext uri="{FF2B5EF4-FFF2-40B4-BE49-F238E27FC236}">
                  <a16:creationId xmlns:a16="http://schemas.microsoft.com/office/drawing/2014/main" id="{53BF2B03-F046-DA4D-25EE-FE651F4FFAAB}"/>
                </a:ext>
              </a:extLst>
            </p:cNvPr>
            <p:cNvCxnSpPr/>
            <p:nvPr/>
          </p:nvCxnSpPr>
          <p:spPr>
            <a:xfrm>
              <a:off x="8476827" y="3882662"/>
              <a:ext cx="2721186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0A24A573-5242-082D-CEB2-1342BBFAAC26}"/>
              </a:ext>
            </a:extLst>
          </p:cNvPr>
          <p:cNvCxnSpPr/>
          <p:nvPr/>
        </p:nvCxnSpPr>
        <p:spPr>
          <a:xfrm>
            <a:off x="8476827" y="3119318"/>
            <a:ext cx="0" cy="113264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808845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E9D1A2-92FB-49F1-8A79-2BD4E7A4F9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7211" y="244103"/>
            <a:ext cx="11035055" cy="872004"/>
          </a:xfrm>
        </p:spPr>
        <p:txBody>
          <a:bodyPr/>
          <a:lstStyle/>
          <a:p>
            <a:pPr algn="ctr"/>
            <a:r>
              <a:rPr lang="en-GB" b="1" dirty="0">
                <a:solidFill>
                  <a:srgbClr val="2CB0B8"/>
                </a:solidFill>
                <a:latin typeface="+mn-lt"/>
              </a:rPr>
              <a:t>Managing to exit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FF3B3E22-17F8-FF5B-057C-238387EC98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72886" y="1513114"/>
            <a:ext cx="5323114" cy="4739096"/>
          </a:xfrm>
        </p:spPr>
        <p:txBody>
          <a:bodyPr numCol="1">
            <a:normAutofit fontScale="92500" lnSpcReduction="20000"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3600" b="1" dirty="0">
                <a:solidFill>
                  <a:srgbClr val="2CB0B8"/>
                </a:solidFill>
              </a:rPr>
              <a:t>Voluntary: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en-GB" sz="3200" dirty="0">
                <a:solidFill>
                  <a:srgbClr val="2CB0B8"/>
                </a:solidFill>
              </a:rPr>
              <a:t>Resignation/Retirement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3600" b="1" dirty="0">
                <a:solidFill>
                  <a:srgbClr val="2CB0B8"/>
                </a:solidFill>
              </a:rPr>
              <a:t>Involuntary: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en-GB" sz="3200" dirty="0">
                <a:solidFill>
                  <a:srgbClr val="2CB0B8"/>
                </a:solidFill>
              </a:rPr>
              <a:t>Redundancy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en-GB" sz="3200" dirty="0">
                <a:solidFill>
                  <a:srgbClr val="2CB0B8"/>
                </a:solidFill>
              </a:rPr>
              <a:t>Conduct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en-GB" sz="3200" dirty="0">
                <a:solidFill>
                  <a:srgbClr val="2CB0B8"/>
                </a:solidFill>
              </a:rPr>
              <a:t>Capability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en-GB" sz="3200" dirty="0">
                <a:solidFill>
                  <a:srgbClr val="2CB0B8"/>
                </a:solidFill>
              </a:rPr>
              <a:t>Breach of statutory restriction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en-GB" sz="3200" dirty="0">
                <a:solidFill>
                  <a:srgbClr val="2CB0B8"/>
                </a:solidFill>
              </a:rPr>
              <a:t>Some other substantial reason (SOSR)</a:t>
            </a:r>
            <a:endParaRPr lang="en-GB" sz="2800" dirty="0">
              <a:solidFill>
                <a:srgbClr val="2CB0B8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96CD97-9523-7AE3-C485-B3EE6A09A8EA}"/>
              </a:ext>
            </a:extLst>
          </p:cNvPr>
          <p:cNvSpPr txBox="1">
            <a:spLocks/>
          </p:cNvSpPr>
          <p:nvPr/>
        </p:nvSpPr>
        <p:spPr>
          <a:xfrm>
            <a:off x="6983186" y="2825387"/>
            <a:ext cx="4732564" cy="2430236"/>
          </a:xfrm>
          <a:prstGeom prst="rect">
            <a:avLst/>
          </a:prstGeom>
        </p:spPr>
        <p:txBody>
          <a:bodyPr vert="horz" lIns="91440" tIns="45720" rIns="91440" bIns="45720" numCol="1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2CB0B8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Conviction for criminal offence – maybe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2CB0B8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Breakdown of relationship (loss of trust and confidence)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2CB0B8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Damage to reputation</a:t>
            </a:r>
          </a:p>
        </p:txBody>
      </p: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1BB29CDB-4DD2-79A0-F39E-8A77A22388BF}"/>
              </a:ext>
            </a:extLst>
          </p:cNvPr>
          <p:cNvCxnSpPr>
            <a:cxnSpLocks/>
          </p:cNvCxnSpPr>
          <p:nvPr/>
        </p:nvCxnSpPr>
        <p:spPr>
          <a:xfrm flipV="1">
            <a:off x="5223510" y="4160520"/>
            <a:ext cx="1577340" cy="1223010"/>
          </a:xfrm>
          <a:prstGeom prst="straightConnector1">
            <a:avLst/>
          </a:prstGeom>
          <a:ln w="12700">
            <a:solidFill>
              <a:srgbClr val="25959B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087055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E9D1A2-92FB-49F1-8A79-2BD4E7A4F9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7211" y="244103"/>
            <a:ext cx="11035055" cy="872004"/>
          </a:xfrm>
        </p:spPr>
        <p:txBody>
          <a:bodyPr/>
          <a:lstStyle/>
          <a:p>
            <a:pPr algn="ctr"/>
            <a:r>
              <a:rPr lang="en-GB" b="1" dirty="0">
                <a:solidFill>
                  <a:srgbClr val="2CB0B8"/>
                </a:solidFill>
                <a:latin typeface="+mn-lt"/>
              </a:rPr>
              <a:t>Managing to exit – fair reasons for dismissal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16264525-8AC1-5C5B-4425-85D2578CF899}"/>
              </a:ext>
            </a:extLst>
          </p:cNvPr>
          <p:cNvGraphicFramePr>
            <a:graphicFrameLocks noGrp="1"/>
          </p:cNvGraphicFramePr>
          <p:nvPr/>
        </p:nvGraphicFramePr>
        <p:xfrm>
          <a:off x="499744" y="1186500"/>
          <a:ext cx="11192512" cy="542739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256107">
                  <a:extLst>
                    <a:ext uri="{9D8B030D-6E8A-4147-A177-3AD203B41FA5}">
                      <a16:colId xmlns:a16="http://schemas.microsoft.com/office/drawing/2014/main" val="1319176685"/>
                    </a:ext>
                  </a:extLst>
                </a:gridCol>
                <a:gridCol w="1987281">
                  <a:extLst>
                    <a:ext uri="{9D8B030D-6E8A-4147-A177-3AD203B41FA5}">
                      <a16:colId xmlns:a16="http://schemas.microsoft.com/office/drawing/2014/main" val="3795694071"/>
                    </a:ext>
                  </a:extLst>
                </a:gridCol>
                <a:gridCol w="1987281">
                  <a:extLst>
                    <a:ext uri="{9D8B030D-6E8A-4147-A177-3AD203B41FA5}">
                      <a16:colId xmlns:a16="http://schemas.microsoft.com/office/drawing/2014/main" val="3384872381"/>
                    </a:ext>
                  </a:extLst>
                </a:gridCol>
                <a:gridCol w="1987281">
                  <a:extLst>
                    <a:ext uri="{9D8B030D-6E8A-4147-A177-3AD203B41FA5}">
                      <a16:colId xmlns:a16="http://schemas.microsoft.com/office/drawing/2014/main" val="2641140114"/>
                    </a:ext>
                  </a:extLst>
                </a:gridCol>
                <a:gridCol w="1987281">
                  <a:extLst>
                    <a:ext uri="{9D8B030D-6E8A-4147-A177-3AD203B41FA5}">
                      <a16:colId xmlns:a16="http://schemas.microsoft.com/office/drawing/2014/main" val="3210852757"/>
                    </a:ext>
                  </a:extLst>
                </a:gridCol>
                <a:gridCol w="1987281">
                  <a:extLst>
                    <a:ext uri="{9D8B030D-6E8A-4147-A177-3AD203B41FA5}">
                      <a16:colId xmlns:a16="http://schemas.microsoft.com/office/drawing/2014/main" val="2319256767"/>
                    </a:ext>
                  </a:extLst>
                </a:gridCol>
              </a:tblGrid>
              <a:tr h="542017">
                <a:tc>
                  <a:txBody>
                    <a:bodyPr/>
                    <a:lstStyle/>
                    <a:p>
                      <a:endParaRPr lang="en-GB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CB0B8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Resignation/ Retirement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CB0B8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Redundancy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CB0B8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Conduct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CB0B8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Capability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CB0B8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Breach of statutory restriction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CB0B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89528310"/>
                  </a:ext>
                </a:extLst>
              </a:tr>
              <a:tr h="542017">
                <a:tc>
                  <a:txBody>
                    <a:bodyPr/>
                    <a:lstStyle/>
                    <a:p>
                      <a:r>
                        <a:rPr lang="en-GB" sz="1600" dirty="0"/>
                        <a:t>Initiated by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CB0B8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Employee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Organisation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Organisation (Line Manager)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Organisation (Line Manager)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Organisation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43810344"/>
                  </a:ext>
                </a:extLst>
              </a:tr>
              <a:tr h="1647877">
                <a:tc>
                  <a:txBody>
                    <a:bodyPr/>
                    <a:lstStyle/>
                    <a:p>
                      <a:r>
                        <a:rPr lang="en-GB" sz="1600" dirty="0"/>
                        <a:t>Required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CB0B8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Written notification</a:t>
                      </a:r>
                    </a:p>
                    <a:p>
                      <a:endParaRPr lang="en-GB" sz="1600" dirty="0"/>
                    </a:p>
                    <a:p>
                      <a:r>
                        <a:rPr lang="en-GB" sz="1600" dirty="0"/>
                        <a:t>Confirm final working date in accordance with notice period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Consultation requirements (statutory for ≥20)</a:t>
                      </a:r>
                    </a:p>
                    <a:p>
                      <a:endParaRPr lang="en-GB" sz="1600" dirty="0"/>
                    </a:p>
                    <a:p>
                      <a:r>
                        <a:rPr lang="en-GB" sz="1600" dirty="0"/>
                        <a:t>Business case with commercial rationale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Follow disciplinary policy (investigation, hearings &amp; appeal)</a:t>
                      </a:r>
                    </a:p>
                    <a:p>
                      <a:r>
                        <a:rPr lang="en-GB" sz="1600" dirty="0"/>
                        <a:t>Communicate clearly</a:t>
                      </a:r>
                    </a:p>
                    <a:p>
                      <a:r>
                        <a:rPr lang="en-GB" sz="1600" dirty="0"/>
                        <a:t>Be ‘reasonable’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Follow disciplinary policy (investigation, hearings &amp; appeal)</a:t>
                      </a:r>
                    </a:p>
                    <a:p>
                      <a:r>
                        <a:rPr lang="en-GB" sz="1600" dirty="0"/>
                        <a:t>Communicate clearly</a:t>
                      </a:r>
                    </a:p>
                    <a:p>
                      <a:r>
                        <a:rPr lang="en-GB" sz="1600" dirty="0"/>
                        <a:t>Be ‘reasonable’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Actual breach (not genuine but mistaken belief)</a:t>
                      </a:r>
                    </a:p>
                    <a:p>
                      <a:r>
                        <a:rPr lang="en-GB" sz="1600" dirty="0"/>
                        <a:t>Follow fair process (investigation, hearing, appeal)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54287383"/>
                  </a:ext>
                </a:extLst>
              </a:tr>
              <a:tr h="54201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dirty="0"/>
                        <a:t>Manager action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CB0B8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Agree in writing</a:t>
                      </a:r>
                    </a:p>
                    <a:p>
                      <a:r>
                        <a:rPr lang="en-GB" sz="1600" dirty="0"/>
                        <a:t>Process for final payroll</a:t>
                      </a:r>
                    </a:p>
                    <a:p>
                      <a:r>
                        <a:rPr lang="en-GB" sz="1600" dirty="0"/>
                        <a:t>Leaving recognition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Clarity &amp; consensus in management</a:t>
                      </a:r>
                    </a:p>
                    <a:p>
                      <a:r>
                        <a:rPr lang="en-GB" sz="1600" dirty="0"/>
                        <a:t>Effective communication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Following process with appropriate support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Following process with appropriate support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dirty="0"/>
                        <a:t>Following process with appropriate support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90061647"/>
                  </a:ext>
                </a:extLst>
              </a:tr>
              <a:tr h="1373697">
                <a:tc>
                  <a:txBody>
                    <a:bodyPr/>
                    <a:lstStyle/>
                    <a:p>
                      <a:r>
                        <a:rPr lang="en-GB" sz="1600" dirty="0"/>
                        <a:t>Comments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CB0B8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PILON by agreement</a:t>
                      </a:r>
                    </a:p>
                    <a:p>
                      <a:r>
                        <a:rPr lang="en-GB" sz="1600" dirty="0"/>
                        <a:t>Required retirement age no longer applies</a:t>
                      </a:r>
                    </a:p>
                    <a:p>
                      <a:r>
                        <a:rPr lang="en-GB" sz="1600" dirty="0"/>
                        <a:t>Often helpful to discuss in longer range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6-month rule of thumb on replacement</a:t>
                      </a:r>
                    </a:p>
                    <a:p>
                      <a:r>
                        <a:rPr lang="en-GB" sz="1600" dirty="0"/>
                        <a:t>Consistency of expectations on exit terms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Misconduct vs Gross Misconduct</a:t>
                      </a:r>
                    </a:p>
                    <a:p>
                      <a:br>
                        <a:rPr lang="en-GB" sz="1600" dirty="0"/>
                      </a:br>
                      <a:r>
                        <a:rPr lang="en-GB" sz="1600" dirty="0"/>
                        <a:t>Warnings</a:t>
                      </a:r>
                    </a:p>
                    <a:p>
                      <a:r>
                        <a:rPr lang="en-GB" sz="1600" dirty="0"/>
                        <a:t>Exit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Expect c.6 months or more if exit anticipated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Professional regulation, right to work, DBS etc may be relevant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8053154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3729114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E9D1A2-92FB-49F1-8A79-2BD4E7A4F9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7211" y="244103"/>
            <a:ext cx="11035055" cy="872004"/>
          </a:xfrm>
        </p:spPr>
        <p:txBody>
          <a:bodyPr/>
          <a:lstStyle/>
          <a:p>
            <a:pPr algn="ctr"/>
            <a:r>
              <a:rPr lang="en-GB" b="1" dirty="0">
                <a:solidFill>
                  <a:srgbClr val="2CB0B8"/>
                </a:solidFill>
                <a:latin typeface="+mn-lt"/>
              </a:rPr>
              <a:t>Alternative process</a:t>
            </a:r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BFDD5AFE-088D-C8F3-3158-92A57C8D743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50030139"/>
              </p:ext>
            </p:extLst>
          </p:nvPr>
        </p:nvGraphicFramePr>
        <p:xfrm>
          <a:off x="2007447" y="1331026"/>
          <a:ext cx="8177106" cy="482840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617679">
                  <a:extLst>
                    <a:ext uri="{9D8B030D-6E8A-4147-A177-3AD203B41FA5}">
                      <a16:colId xmlns:a16="http://schemas.microsoft.com/office/drawing/2014/main" val="172489790"/>
                    </a:ext>
                  </a:extLst>
                </a:gridCol>
                <a:gridCol w="6559427">
                  <a:extLst>
                    <a:ext uri="{9D8B030D-6E8A-4147-A177-3AD203B41FA5}">
                      <a16:colId xmlns:a16="http://schemas.microsoft.com/office/drawing/2014/main" val="439671958"/>
                    </a:ext>
                  </a:extLst>
                </a:gridCol>
              </a:tblGrid>
              <a:tr h="542017">
                <a:tc>
                  <a:txBody>
                    <a:bodyPr/>
                    <a:lstStyle/>
                    <a:p>
                      <a:endParaRPr lang="en-GB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CB0B8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Settlement Agreement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CB0B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71834410"/>
                  </a:ext>
                </a:extLst>
              </a:tr>
              <a:tr h="542017">
                <a:tc>
                  <a:txBody>
                    <a:bodyPr/>
                    <a:lstStyle/>
                    <a:p>
                      <a:r>
                        <a:rPr lang="en-GB" sz="1600" dirty="0"/>
                        <a:t>Initiated by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CB0B8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Organisation or occasionally employee – ‘without prejudice’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20209454"/>
                  </a:ext>
                </a:extLst>
              </a:tr>
              <a:tr h="1647877">
                <a:tc>
                  <a:txBody>
                    <a:bodyPr/>
                    <a:lstStyle/>
                    <a:p>
                      <a:r>
                        <a:rPr lang="en-GB" sz="1600" dirty="0"/>
                        <a:t>Required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CB0B8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Follow fair process in parallel</a:t>
                      </a:r>
                    </a:p>
                    <a:p>
                      <a:r>
                        <a:rPr lang="en-GB" sz="1600" dirty="0"/>
                        <a:t>Discussions ‘without prejudice’ to reach a mutually agreeable outcome</a:t>
                      </a:r>
                    </a:p>
                    <a:p>
                      <a:r>
                        <a:rPr lang="en-GB" sz="1600" dirty="0"/>
                        <a:t>Legal agreement with independent advice for each party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35492544"/>
                  </a:ext>
                </a:extLst>
              </a:tr>
              <a:tr h="54201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dirty="0"/>
                        <a:t>Manager action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CB0B8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Following process with appropriate support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21979408"/>
                  </a:ext>
                </a:extLst>
              </a:tr>
              <a:tr h="1233525">
                <a:tc>
                  <a:txBody>
                    <a:bodyPr/>
                    <a:lstStyle/>
                    <a:p>
                      <a:r>
                        <a:rPr lang="en-GB" sz="1600" dirty="0"/>
                        <a:t>Comments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CB0B8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Not helpful to become a ‘norm’</a:t>
                      </a:r>
                    </a:p>
                    <a:p>
                      <a:r>
                        <a:rPr lang="en-GB" sz="1600" dirty="0"/>
                        <a:t>Useful in small organisations or at senior level when not a restructure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dirty="0"/>
                        <a:t>Waives future claims known at the time – care re assuming a blank cheque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dirty="0"/>
                        <a:t>Not suitable for cover up or failure to address issues – law changing to clarify cannot cover potential criminal proceedings</a:t>
                      </a:r>
                    </a:p>
                    <a:p>
                      <a:r>
                        <a:rPr lang="en-GB" sz="1600" dirty="0"/>
                        <a:t>Does not prevent addressing issues raised internally subsequently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818930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3946857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Image result for questions and feedback">
            <a:extLst>
              <a:ext uri="{FF2B5EF4-FFF2-40B4-BE49-F238E27FC236}">
                <a16:creationId xmlns:a16="http://schemas.microsoft.com/office/drawing/2014/main" id="{942561D7-CE3A-2BF4-03CD-02C37961B03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61273" y="1324708"/>
            <a:ext cx="3894442" cy="47044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itle 1">
            <a:extLst>
              <a:ext uri="{FF2B5EF4-FFF2-40B4-BE49-F238E27FC236}">
                <a16:creationId xmlns:a16="http://schemas.microsoft.com/office/drawing/2014/main" id="{E32E4A45-8E07-23F6-EC2A-2A80395A6A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9636" y="230655"/>
            <a:ext cx="10515600" cy="764428"/>
          </a:xfrm>
        </p:spPr>
        <p:txBody>
          <a:bodyPr/>
          <a:lstStyle/>
          <a:p>
            <a:r>
              <a:rPr lang="en-GB" b="1" dirty="0">
                <a:solidFill>
                  <a:srgbClr val="2CB0B8"/>
                </a:solidFill>
              </a:rPr>
              <a:t>Questions / Comments</a:t>
            </a:r>
          </a:p>
        </p:txBody>
      </p:sp>
    </p:spTree>
    <p:extLst>
      <p:ext uri="{BB962C8B-B14F-4D97-AF65-F5344CB8AC3E}">
        <p14:creationId xmlns:p14="http://schemas.microsoft.com/office/powerpoint/2010/main" val="37327361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2072</TotalTime>
  <Words>1193</Words>
  <Application>Microsoft Office PowerPoint</Application>
  <PresentationFormat>Widescreen</PresentationFormat>
  <Paragraphs>299</Paragraphs>
  <Slides>22</Slides>
  <Notes>19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7" baseType="lpstr">
      <vt:lpstr>Arial</vt:lpstr>
      <vt:lpstr>Calibri</vt:lpstr>
      <vt:lpstr>Calibri Light</vt:lpstr>
      <vt:lpstr>Wingdings</vt:lpstr>
      <vt:lpstr>Office Theme</vt:lpstr>
      <vt:lpstr>Handling Challenges</vt:lpstr>
      <vt:lpstr>Overview of Webinars</vt:lpstr>
      <vt:lpstr>Aim for today</vt:lpstr>
      <vt:lpstr>Managing Absence</vt:lpstr>
      <vt:lpstr>Managing performance</vt:lpstr>
      <vt:lpstr>Managing to exit</vt:lpstr>
      <vt:lpstr>Managing to exit – fair reasons for dismissal</vt:lpstr>
      <vt:lpstr>Alternative process</vt:lpstr>
      <vt:lpstr>Questions / Comments</vt:lpstr>
      <vt:lpstr>Troubleshooting: Working with Christians</vt:lpstr>
      <vt:lpstr>Feedback culture</vt:lpstr>
      <vt:lpstr>Managing people: interactions</vt:lpstr>
      <vt:lpstr>Tools: Feedback models</vt:lpstr>
      <vt:lpstr>Questions / Comments</vt:lpstr>
      <vt:lpstr>PowerPoint Presentation</vt:lpstr>
      <vt:lpstr>Handling Conflict</vt:lpstr>
      <vt:lpstr>PowerPoint Presentation</vt:lpstr>
      <vt:lpstr>Tools: Radical Candour</vt:lpstr>
      <vt:lpstr>Tools: The Intent-Impact Gap</vt:lpstr>
      <vt:lpstr>Troubleshooting: Power (The Emotionally Healthy Leader – Scazzero, 2015)</vt:lpstr>
      <vt:lpstr>Questions / Comments</vt:lpstr>
      <vt:lpstr>Summary &amp; Next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Being a great line manager</dc:title>
  <dc:creator>Helen Lamb</dc:creator>
  <cp:lastModifiedBy>Helen Lamb</cp:lastModifiedBy>
  <cp:revision>7</cp:revision>
  <cp:lastPrinted>2022-05-11T15:15:10Z</cp:lastPrinted>
  <dcterms:created xsi:type="dcterms:W3CDTF">2022-05-09T10:28:50Z</dcterms:created>
  <dcterms:modified xsi:type="dcterms:W3CDTF">2026-01-12T17:20:38Z</dcterms:modified>
</cp:coreProperties>
</file>