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321" r:id="rId3"/>
    <p:sldId id="319" r:id="rId4"/>
    <p:sldId id="267" r:id="rId5"/>
    <p:sldId id="311" r:id="rId6"/>
    <p:sldId id="281" r:id="rId7"/>
    <p:sldId id="290" r:id="rId8"/>
    <p:sldId id="325" r:id="rId9"/>
    <p:sldId id="260" r:id="rId10"/>
    <p:sldId id="291" r:id="rId11"/>
    <p:sldId id="282" r:id="rId12"/>
    <p:sldId id="283" r:id="rId13"/>
    <p:sldId id="284" r:id="rId14"/>
    <p:sldId id="285" r:id="rId15"/>
    <p:sldId id="296" r:id="rId16"/>
    <p:sldId id="297" r:id="rId17"/>
    <p:sldId id="326" r:id="rId18"/>
    <p:sldId id="262" r:id="rId19"/>
    <p:sldId id="316" r:id="rId20"/>
    <p:sldId id="320" r:id="rId21"/>
    <p:sldId id="32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27F992BB-D94C-484E-8BD9-F20EA653F71F}">
          <p14:sldIdLst>
            <p14:sldId id="257"/>
            <p14:sldId id="321"/>
          </p14:sldIdLst>
        </p14:section>
        <p14:section name="1 - Core HR for employees" id="{8407F60F-3810-4A43-B064-5722964E3644}">
          <p14:sldIdLst>
            <p14:sldId id="319"/>
            <p14:sldId id="267"/>
            <p14:sldId id="311"/>
          </p14:sldIdLst>
        </p14:section>
        <p14:section name="1b - Demystifying Line Management" id="{D35D5B23-927E-4EF2-B256-57429EBB8F86}">
          <p14:sldIdLst>
            <p14:sldId id="281"/>
            <p14:sldId id="290"/>
            <p14:sldId id="325"/>
          </p14:sldIdLst>
        </p14:section>
        <p14:section name="1c - Laying good foundations" id="{E2EBABF2-AE56-47F4-A32F-D84F016993D5}">
          <p14:sldIdLst>
            <p14:sldId id="260"/>
            <p14:sldId id="291"/>
            <p14:sldId id="282"/>
            <p14:sldId id="283"/>
            <p14:sldId id="284"/>
            <p14:sldId id="285"/>
            <p14:sldId id="296"/>
            <p14:sldId id="297"/>
            <p14:sldId id="326"/>
          </p14:sldIdLst>
        </p14:section>
        <p14:section name="1d - Tools for handling issues" id="{9E2FCB91-1512-475E-8F88-1CC490327339}">
          <p14:sldIdLst>
            <p14:sldId id="262"/>
            <p14:sldId id="316"/>
            <p14:sldId id="320"/>
            <p14:sldId id="32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33CC"/>
    <a:srgbClr val="9933FF"/>
    <a:srgbClr val="CC0099"/>
    <a:srgbClr val="2CB0B8"/>
    <a:srgbClr val="30C3CA"/>
    <a:srgbClr val="208388"/>
    <a:srgbClr val="0066FF"/>
    <a:srgbClr val="33CCCC"/>
    <a:srgbClr val="F270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7203" autoAdjust="0"/>
  </p:normalViewPr>
  <p:slideViewPr>
    <p:cSldViewPr snapToGrid="0">
      <p:cViewPr varScale="1">
        <p:scale>
          <a:sx n="123" d="100"/>
          <a:sy n="123" d="100"/>
        </p:scale>
        <p:origin x="166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0E22C8-402D-4D26-9E4E-5CA04868D40B}" type="doc">
      <dgm:prSet loTypeId="urn:microsoft.com/office/officeart/2009/layout/CircleArrowProcess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C350D71-7982-4C2F-9FBE-EF957FDF2A27}">
      <dgm:prSet phldrT="[Text]" custT="1"/>
      <dgm:spPr/>
      <dgm:t>
        <a:bodyPr/>
        <a:lstStyle/>
        <a:p>
          <a:r>
            <a:rPr lang="en-GB" sz="2400" b="1" dirty="0">
              <a:solidFill>
                <a:srgbClr val="2CB0B8"/>
              </a:solidFill>
            </a:rPr>
            <a:t>Joining</a:t>
          </a:r>
        </a:p>
      </dgm:t>
    </dgm:pt>
    <dgm:pt modelId="{799C5872-7189-4AC5-8C6A-3FEC9BD3432C}" type="parTrans" cxnId="{D76F84C6-0C16-4CB1-835A-532E68CEC956}">
      <dgm:prSet/>
      <dgm:spPr/>
      <dgm:t>
        <a:bodyPr/>
        <a:lstStyle/>
        <a:p>
          <a:endParaRPr lang="en-GB"/>
        </a:p>
      </dgm:t>
    </dgm:pt>
    <dgm:pt modelId="{7D9EB16B-6DA1-476D-8AD8-8B7292AACF2F}" type="sibTrans" cxnId="{D76F84C6-0C16-4CB1-835A-532E68CEC956}">
      <dgm:prSet/>
      <dgm:spPr/>
      <dgm:t>
        <a:bodyPr/>
        <a:lstStyle/>
        <a:p>
          <a:endParaRPr lang="en-GB"/>
        </a:p>
      </dgm:t>
    </dgm:pt>
    <dgm:pt modelId="{96E9A4E7-E892-48C3-A3E3-BDAE0E17446C}">
      <dgm:prSet phldrT="[Text]" custT="1"/>
      <dgm:spPr/>
      <dgm:t>
        <a:bodyPr/>
        <a:lstStyle/>
        <a:p>
          <a:r>
            <a:rPr lang="en-GB" sz="2400" b="1" dirty="0">
              <a:solidFill>
                <a:srgbClr val="2CB0B8"/>
              </a:solidFill>
            </a:rPr>
            <a:t>Working</a:t>
          </a:r>
        </a:p>
      </dgm:t>
    </dgm:pt>
    <dgm:pt modelId="{FDDA6807-4835-4774-9B4C-4C16669B6573}" type="parTrans" cxnId="{D56CA6AA-C1A3-4BDF-AAB7-FAD477454A18}">
      <dgm:prSet/>
      <dgm:spPr/>
      <dgm:t>
        <a:bodyPr/>
        <a:lstStyle/>
        <a:p>
          <a:endParaRPr lang="en-GB"/>
        </a:p>
      </dgm:t>
    </dgm:pt>
    <dgm:pt modelId="{3C257E4B-F30A-4F5A-B93F-4E9A8F174D1F}" type="sibTrans" cxnId="{D56CA6AA-C1A3-4BDF-AAB7-FAD477454A18}">
      <dgm:prSet/>
      <dgm:spPr/>
      <dgm:t>
        <a:bodyPr/>
        <a:lstStyle/>
        <a:p>
          <a:endParaRPr lang="en-GB"/>
        </a:p>
      </dgm:t>
    </dgm:pt>
    <dgm:pt modelId="{E25E8F8B-1568-4733-A364-6C7F88861EE7}">
      <dgm:prSet phldrT="[Text]" custT="1"/>
      <dgm:spPr/>
      <dgm:t>
        <a:bodyPr/>
        <a:lstStyle/>
        <a:p>
          <a:r>
            <a:rPr lang="en-GB" sz="2400" b="1" dirty="0">
              <a:solidFill>
                <a:srgbClr val="2CB0B8"/>
              </a:solidFill>
            </a:rPr>
            <a:t>Leaving</a:t>
          </a:r>
        </a:p>
      </dgm:t>
    </dgm:pt>
    <dgm:pt modelId="{810A46E2-252C-43D2-83E8-C9FB1FCF0892}" type="parTrans" cxnId="{49FC5C6E-F9FF-48DC-916B-A5BBE3D55E54}">
      <dgm:prSet/>
      <dgm:spPr/>
      <dgm:t>
        <a:bodyPr/>
        <a:lstStyle/>
        <a:p>
          <a:endParaRPr lang="en-GB"/>
        </a:p>
      </dgm:t>
    </dgm:pt>
    <dgm:pt modelId="{829A2CEC-C2DE-48E8-A76D-FF9E2922E116}" type="sibTrans" cxnId="{49FC5C6E-F9FF-48DC-916B-A5BBE3D55E54}">
      <dgm:prSet/>
      <dgm:spPr/>
      <dgm:t>
        <a:bodyPr/>
        <a:lstStyle/>
        <a:p>
          <a:endParaRPr lang="en-GB"/>
        </a:p>
      </dgm:t>
    </dgm:pt>
    <dgm:pt modelId="{10B1C10B-8F0F-4ACC-AF01-5CA1A8680527}" type="pres">
      <dgm:prSet presAssocID="{9F0E22C8-402D-4D26-9E4E-5CA04868D40B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3676BF7F-13F2-4D41-9710-7C811FB674DE}" type="pres">
      <dgm:prSet presAssocID="{DC350D71-7982-4C2F-9FBE-EF957FDF2A27}" presName="Accent1" presStyleCnt="0"/>
      <dgm:spPr/>
    </dgm:pt>
    <dgm:pt modelId="{2DFA0075-A004-471A-9584-95E0338B9758}" type="pres">
      <dgm:prSet presAssocID="{DC350D71-7982-4C2F-9FBE-EF957FDF2A27}" presName="Accent" presStyleLbl="node1" presStyleIdx="0" presStyleCnt="3"/>
      <dgm:spPr>
        <a:solidFill>
          <a:srgbClr val="2CB0B8"/>
        </a:solidFill>
        <a:ln>
          <a:noFill/>
        </a:ln>
      </dgm:spPr>
    </dgm:pt>
    <dgm:pt modelId="{681ED6F1-DBEB-4860-B29F-E88581BF5372}" type="pres">
      <dgm:prSet presAssocID="{DC350D71-7982-4C2F-9FBE-EF957FDF2A27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01CC11BA-68EA-412F-ABCC-7D5AA39916FF}" type="pres">
      <dgm:prSet presAssocID="{96E9A4E7-E892-48C3-A3E3-BDAE0E17446C}" presName="Accent2" presStyleCnt="0"/>
      <dgm:spPr/>
    </dgm:pt>
    <dgm:pt modelId="{E50D66B8-1455-4E8E-8691-3506890A9359}" type="pres">
      <dgm:prSet presAssocID="{96E9A4E7-E892-48C3-A3E3-BDAE0E17446C}" presName="Accent" presStyleLbl="node1" presStyleIdx="1" presStyleCnt="3"/>
      <dgm:spPr>
        <a:solidFill>
          <a:srgbClr val="2CB0B8">
            <a:alpha val="69804"/>
          </a:srgbClr>
        </a:solidFill>
        <a:ln>
          <a:noFill/>
        </a:ln>
      </dgm:spPr>
    </dgm:pt>
    <dgm:pt modelId="{3EF3B096-09D0-4CFC-BB78-1A2FF354D547}" type="pres">
      <dgm:prSet presAssocID="{96E9A4E7-E892-48C3-A3E3-BDAE0E17446C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941F0CB9-074B-4504-8214-299A4DF64618}" type="pres">
      <dgm:prSet presAssocID="{E25E8F8B-1568-4733-A364-6C7F88861EE7}" presName="Accent3" presStyleCnt="0"/>
      <dgm:spPr/>
    </dgm:pt>
    <dgm:pt modelId="{1324EE14-4091-4BCA-8F27-11565D63419E}" type="pres">
      <dgm:prSet presAssocID="{E25E8F8B-1568-4733-A364-6C7F88861EE7}" presName="Accent" presStyleLbl="node1" presStyleIdx="2" presStyleCnt="3"/>
      <dgm:spPr>
        <a:solidFill>
          <a:srgbClr val="2CB0B8">
            <a:alpha val="40000"/>
          </a:srgbClr>
        </a:solidFill>
        <a:ln>
          <a:noFill/>
        </a:ln>
      </dgm:spPr>
    </dgm:pt>
    <dgm:pt modelId="{622814A5-B34A-4C94-B647-400AFBB9F81D}" type="pres">
      <dgm:prSet presAssocID="{E25E8F8B-1568-4733-A364-6C7F88861EE7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A4FA5714-EBC5-40A8-A7B9-08DCBC820289}" type="presOf" srcId="{E25E8F8B-1568-4733-A364-6C7F88861EE7}" destId="{622814A5-B34A-4C94-B647-400AFBB9F81D}" srcOrd="0" destOrd="0" presId="urn:microsoft.com/office/officeart/2009/layout/CircleArrowProcess"/>
    <dgm:cxn modelId="{824CFD6C-F6EE-4078-BED0-4099CB016BCD}" type="presOf" srcId="{DC350D71-7982-4C2F-9FBE-EF957FDF2A27}" destId="{681ED6F1-DBEB-4860-B29F-E88581BF5372}" srcOrd="0" destOrd="0" presId="urn:microsoft.com/office/officeart/2009/layout/CircleArrowProcess"/>
    <dgm:cxn modelId="{49FC5C6E-F9FF-48DC-916B-A5BBE3D55E54}" srcId="{9F0E22C8-402D-4D26-9E4E-5CA04868D40B}" destId="{E25E8F8B-1568-4733-A364-6C7F88861EE7}" srcOrd="2" destOrd="0" parTransId="{810A46E2-252C-43D2-83E8-C9FB1FCF0892}" sibTransId="{829A2CEC-C2DE-48E8-A76D-FF9E2922E116}"/>
    <dgm:cxn modelId="{466A5187-4ED2-4F51-A02D-15BD8CE9EE29}" type="presOf" srcId="{9F0E22C8-402D-4D26-9E4E-5CA04868D40B}" destId="{10B1C10B-8F0F-4ACC-AF01-5CA1A8680527}" srcOrd="0" destOrd="0" presId="urn:microsoft.com/office/officeart/2009/layout/CircleArrowProcess"/>
    <dgm:cxn modelId="{D56CA6AA-C1A3-4BDF-AAB7-FAD477454A18}" srcId="{9F0E22C8-402D-4D26-9E4E-5CA04868D40B}" destId="{96E9A4E7-E892-48C3-A3E3-BDAE0E17446C}" srcOrd="1" destOrd="0" parTransId="{FDDA6807-4835-4774-9B4C-4C16669B6573}" sibTransId="{3C257E4B-F30A-4F5A-B93F-4E9A8F174D1F}"/>
    <dgm:cxn modelId="{D76F84C6-0C16-4CB1-835A-532E68CEC956}" srcId="{9F0E22C8-402D-4D26-9E4E-5CA04868D40B}" destId="{DC350D71-7982-4C2F-9FBE-EF957FDF2A27}" srcOrd="0" destOrd="0" parTransId="{799C5872-7189-4AC5-8C6A-3FEC9BD3432C}" sibTransId="{7D9EB16B-6DA1-476D-8AD8-8B7292AACF2F}"/>
    <dgm:cxn modelId="{4A8D8EEE-D136-4F23-94A0-BEFBA12A35F9}" type="presOf" srcId="{96E9A4E7-E892-48C3-A3E3-BDAE0E17446C}" destId="{3EF3B096-09D0-4CFC-BB78-1A2FF354D547}" srcOrd="0" destOrd="0" presId="urn:microsoft.com/office/officeart/2009/layout/CircleArrowProcess"/>
    <dgm:cxn modelId="{71EE491C-0399-4B4D-A3D3-B0D07C4024E2}" type="presParOf" srcId="{10B1C10B-8F0F-4ACC-AF01-5CA1A8680527}" destId="{3676BF7F-13F2-4D41-9710-7C811FB674DE}" srcOrd="0" destOrd="0" presId="urn:microsoft.com/office/officeart/2009/layout/CircleArrowProcess"/>
    <dgm:cxn modelId="{9DEDAF13-3FB4-49D1-ADB5-30E032DBF332}" type="presParOf" srcId="{3676BF7F-13F2-4D41-9710-7C811FB674DE}" destId="{2DFA0075-A004-471A-9584-95E0338B9758}" srcOrd="0" destOrd="0" presId="urn:microsoft.com/office/officeart/2009/layout/CircleArrowProcess"/>
    <dgm:cxn modelId="{A338516B-CF1B-44A6-B8FB-A3E310FD4C1D}" type="presParOf" srcId="{10B1C10B-8F0F-4ACC-AF01-5CA1A8680527}" destId="{681ED6F1-DBEB-4860-B29F-E88581BF5372}" srcOrd="1" destOrd="0" presId="urn:microsoft.com/office/officeart/2009/layout/CircleArrowProcess"/>
    <dgm:cxn modelId="{E38DB290-29DB-4C9E-A7CB-45EA25CC8E7D}" type="presParOf" srcId="{10B1C10B-8F0F-4ACC-AF01-5CA1A8680527}" destId="{01CC11BA-68EA-412F-ABCC-7D5AA39916FF}" srcOrd="2" destOrd="0" presId="urn:microsoft.com/office/officeart/2009/layout/CircleArrowProcess"/>
    <dgm:cxn modelId="{E402E8E1-D383-4BD5-940A-235EF375E95F}" type="presParOf" srcId="{01CC11BA-68EA-412F-ABCC-7D5AA39916FF}" destId="{E50D66B8-1455-4E8E-8691-3506890A9359}" srcOrd="0" destOrd="0" presId="urn:microsoft.com/office/officeart/2009/layout/CircleArrowProcess"/>
    <dgm:cxn modelId="{9B2E26C4-E094-4E93-8D9A-0D56905864A7}" type="presParOf" srcId="{10B1C10B-8F0F-4ACC-AF01-5CA1A8680527}" destId="{3EF3B096-09D0-4CFC-BB78-1A2FF354D547}" srcOrd="3" destOrd="0" presId="urn:microsoft.com/office/officeart/2009/layout/CircleArrowProcess"/>
    <dgm:cxn modelId="{81201599-C425-467D-B94B-DA054768A7CB}" type="presParOf" srcId="{10B1C10B-8F0F-4ACC-AF01-5CA1A8680527}" destId="{941F0CB9-074B-4504-8214-299A4DF64618}" srcOrd="4" destOrd="0" presId="urn:microsoft.com/office/officeart/2009/layout/CircleArrowProcess"/>
    <dgm:cxn modelId="{37D8C955-DA92-4B62-BB2A-09D64ED9ABE9}" type="presParOf" srcId="{941F0CB9-074B-4504-8214-299A4DF64618}" destId="{1324EE14-4091-4BCA-8F27-11565D63419E}" srcOrd="0" destOrd="0" presId="urn:microsoft.com/office/officeart/2009/layout/CircleArrowProcess"/>
    <dgm:cxn modelId="{24450017-9CEF-4509-83C5-77AE543E2413}" type="presParOf" srcId="{10B1C10B-8F0F-4ACC-AF01-5CA1A8680527}" destId="{622814A5-B34A-4C94-B647-400AFBB9F81D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FA0075-A004-471A-9584-95E0338B9758}">
      <dsp:nvSpPr>
        <dsp:cNvPr id="0" name=""/>
        <dsp:cNvSpPr/>
      </dsp:nvSpPr>
      <dsp:spPr>
        <a:xfrm>
          <a:off x="1471576" y="393666"/>
          <a:ext cx="2546682" cy="2547070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2CB0B8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81ED6F1-DBEB-4860-B29F-E88581BF5372}">
      <dsp:nvSpPr>
        <dsp:cNvPr id="0" name=""/>
        <dsp:cNvSpPr/>
      </dsp:nvSpPr>
      <dsp:spPr>
        <a:xfrm>
          <a:off x="2034476" y="1313235"/>
          <a:ext cx="1415142" cy="707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solidFill>
                <a:srgbClr val="2CB0B8"/>
              </a:solidFill>
            </a:rPr>
            <a:t>Joining</a:t>
          </a:r>
        </a:p>
      </dsp:txBody>
      <dsp:txXfrm>
        <a:off x="2034476" y="1313235"/>
        <a:ext cx="1415142" cy="707401"/>
      </dsp:txXfrm>
    </dsp:sp>
    <dsp:sp modelId="{E50D66B8-1455-4E8E-8691-3506890A9359}">
      <dsp:nvSpPr>
        <dsp:cNvPr id="0" name=""/>
        <dsp:cNvSpPr/>
      </dsp:nvSpPr>
      <dsp:spPr>
        <a:xfrm>
          <a:off x="764243" y="1857146"/>
          <a:ext cx="2546682" cy="2547070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2CB0B8">
            <a:alpha val="69804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EF3B096-09D0-4CFC-BB78-1A2FF354D547}">
      <dsp:nvSpPr>
        <dsp:cNvPr id="0" name=""/>
        <dsp:cNvSpPr/>
      </dsp:nvSpPr>
      <dsp:spPr>
        <a:xfrm>
          <a:off x="1330014" y="2785182"/>
          <a:ext cx="1415142" cy="707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solidFill>
                <a:srgbClr val="2CB0B8"/>
              </a:solidFill>
            </a:rPr>
            <a:t>Working</a:t>
          </a:r>
        </a:p>
      </dsp:txBody>
      <dsp:txXfrm>
        <a:off x="1330014" y="2785182"/>
        <a:ext cx="1415142" cy="707401"/>
      </dsp:txXfrm>
    </dsp:sp>
    <dsp:sp modelId="{1324EE14-4091-4BCA-8F27-11565D63419E}">
      <dsp:nvSpPr>
        <dsp:cNvPr id="0" name=""/>
        <dsp:cNvSpPr/>
      </dsp:nvSpPr>
      <dsp:spPr>
        <a:xfrm>
          <a:off x="1652833" y="3495758"/>
          <a:ext cx="2187995" cy="2188872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2CB0B8">
            <a:alpha val="40000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22814A5-B34A-4C94-B647-400AFBB9F81D}">
      <dsp:nvSpPr>
        <dsp:cNvPr id="0" name=""/>
        <dsp:cNvSpPr/>
      </dsp:nvSpPr>
      <dsp:spPr>
        <a:xfrm>
          <a:off x="2037824" y="4259244"/>
          <a:ext cx="1415142" cy="707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solidFill>
                <a:srgbClr val="2CB0B8"/>
              </a:solidFill>
            </a:rPr>
            <a:t>Leaving</a:t>
          </a:r>
        </a:p>
      </dsp:txBody>
      <dsp:txXfrm>
        <a:off x="2037824" y="4259244"/>
        <a:ext cx="1415142" cy="7074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13B498-D685-4C16-8E2B-5C26D2732ACD}" type="datetimeFigureOut">
              <a:rPr lang="en-GB" smtClean="0"/>
              <a:t>01/12/2025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BFB760-3C09-4ADD-8C8C-FC44839D49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798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737ED-6616-4E20-9C3A-8DA97DCB6F6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4954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737ED-6616-4E20-9C3A-8DA97DCB6F6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3945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737ED-6616-4E20-9C3A-8DA97DCB6F6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1764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737ED-6616-4E20-9C3A-8DA97DCB6F6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2653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737ED-6616-4E20-9C3A-8DA97DCB6F6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8319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>
                <a:solidFill>
                  <a:srgbClr val="2CB0B8"/>
                </a:solidFill>
              </a:rPr>
              <a:t>Potential for averting future angst!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>
                <a:solidFill>
                  <a:srgbClr val="2CB0B8"/>
                </a:solidFill>
              </a:rPr>
              <a:t>Aligning expectations – timing, content, accountability of meetings – ask them theirs and ensure shared understanding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>
              <a:solidFill>
                <a:srgbClr val="2CB0B8"/>
              </a:solidFill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>
                <a:solidFill>
                  <a:srgbClr val="2CB0B8"/>
                </a:solidFill>
              </a:rPr>
              <a:t>Ask lots of open questions – if there’s been good content to the interim reviews, this should be an opportunity for more wide ranging conversation and managing potential future plans.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737ED-6616-4E20-9C3A-8DA97DCB6F6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2855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737ED-6616-4E20-9C3A-8DA97DCB6F6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5174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737ED-6616-4E20-9C3A-8DA97DCB6F64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98736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737ED-6616-4E20-9C3A-8DA97DCB6F64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361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55FCD8-ADBE-5377-C844-A2E9F41235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6A0DF3-02D2-CEF5-27A9-C1195AB615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A845D0-2C00-3139-C9D4-64BD95B6DD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198262-B838-E535-064E-23D8E7BA48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737ED-6616-4E20-9C3A-8DA97DCB6F64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158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76C0EB-73F4-2F58-8D5C-1A89F447BD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936B55-568D-09BB-9C0D-9D21AF91F1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525945-F150-F221-2550-3B2DDA638A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958E1E-72FF-CF27-1934-613056F9AF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737ED-6616-4E20-9C3A-8DA97DCB6F6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105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166232-F4A0-1AB3-DE6A-0C1A356442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E4B10F-19E7-FC04-5B34-6D5993A31F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79DF94-D26B-51E3-CA56-457104256E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EC67B5-3C06-F977-CD68-FF8AF7305B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737ED-6616-4E20-9C3A-8DA97DCB6F6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4245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737ED-6616-4E20-9C3A-8DA97DCB6F6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361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737ED-6616-4E20-9C3A-8DA97DCB6F6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31391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737ED-6616-4E20-9C3A-8DA97DCB6F6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84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737ED-6616-4E20-9C3A-8DA97DCB6F6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327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737ED-6616-4E20-9C3A-8DA97DCB6F6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28447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Role play? </a:t>
            </a:r>
            <a:r>
              <a:rPr lang="en-GB"/>
              <a:t>Live action?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737ED-6616-4E20-9C3A-8DA97DCB6F6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5686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2537B-B2B6-4FB4-99DD-2A5EDBA2C8D0}" type="datetimeFigureOut">
              <a:rPr lang="en-GB" smtClean="0"/>
              <a:t>01/12/2025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9DE04-3AAA-41A3-8F74-5172E5EFE9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7889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2537B-B2B6-4FB4-99DD-2A5EDBA2C8D0}" type="datetimeFigureOut">
              <a:rPr lang="en-GB" smtClean="0"/>
              <a:t>01/12/2025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9DE04-3AAA-41A3-8F74-5172E5EFE9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288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2537B-B2B6-4FB4-99DD-2A5EDBA2C8D0}" type="datetimeFigureOut">
              <a:rPr lang="en-GB" smtClean="0"/>
              <a:t>01/12/2025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9DE04-3AAA-41A3-8F74-5172E5EFE9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782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2537B-B2B6-4FB4-99DD-2A5EDBA2C8D0}" type="datetimeFigureOut">
              <a:rPr lang="en-GB" smtClean="0"/>
              <a:t>01/12/2025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9DE04-3AAA-41A3-8F74-5172E5EFE9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684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0" r:id="rId2"/>
    <p:sldLayoutId id="214748364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2CB0B8"/>
                </a:solidFill>
              </a:rPr>
              <a:t>Setting the HR foundations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400" b="1" dirty="0">
                <a:solidFill>
                  <a:srgbClr val="2CB0B8"/>
                </a:solidFill>
              </a:rPr>
              <a:t>Renew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D129B2-C8D0-450A-89F7-2C5638B71851}"/>
              </a:ext>
            </a:extLst>
          </p:cNvPr>
          <p:cNvSpPr txBox="1"/>
          <p:nvPr/>
        </p:nvSpPr>
        <p:spPr>
          <a:xfrm>
            <a:off x="10584181" y="6454588"/>
            <a:ext cx="16078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Nov 2025</a:t>
            </a:r>
          </a:p>
        </p:txBody>
      </p:sp>
    </p:spTree>
    <p:extLst>
      <p:ext uri="{BB962C8B-B14F-4D97-AF65-F5344CB8AC3E}">
        <p14:creationId xmlns:p14="http://schemas.microsoft.com/office/powerpoint/2010/main" val="2835146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9D1A2-92FB-49F1-8A79-2BD4E7A4F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06" y="178922"/>
            <a:ext cx="10515600" cy="791322"/>
          </a:xfrm>
        </p:spPr>
        <p:txBody>
          <a:bodyPr/>
          <a:lstStyle/>
          <a:p>
            <a:r>
              <a:rPr lang="en-GB" b="1" dirty="0">
                <a:solidFill>
                  <a:srgbClr val="2CB0B8"/>
                </a:solidFill>
              </a:rPr>
              <a:t>Setting objectives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90F536-B576-3636-79D4-3B34DFB2B741}"/>
              </a:ext>
            </a:extLst>
          </p:cNvPr>
          <p:cNvSpPr/>
          <p:nvPr/>
        </p:nvSpPr>
        <p:spPr>
          <a:xfrm>
            <a:off x="381000" y="1644614"/>
            <a:ext cx="5036820" cy="1211580"/>
          </a:xfrm>
          <a:prstGeom prst="rect">
            <a:avLst/>
          </a:prstGeom>
          <a:solidFill>
            <a:srgbClr val="2CB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Organisation</a:t>
            </a:r>
          </a:p>
          <a:p>
            <a:pPr algn="ctr"/>
            <a:r>
              <a:rPr lang="en-GB" sz="2400" dirty="0"/>
              <a:t>Purpose/Vision/Mission</a:t>
            </a:r>
          </a:p>
          <a:p>
            <a:pPr algn="ctr"/>
            <a:r>
              <a:rPr lang="en-GB" sz="2400" dirty="0"/>
              <a:t>Strategy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50D38C-F14F-8570-A49C-671FD803EC18}"/>
              </a:ext>
            </a:extLst>
          </p:cNvPr>
          <p:cNvSpPr/>
          <p:nvPr/>
        </p:nvSpPr>
        <p:spPr>
          <a:xfrm>
            <a:off x="381000" y="2947634"/>
            <a:ext cx="5036820" cy="1211580"/>
          </a:xfrm>
          <a:prstGeom prst="rect">
            <a:avLst/>
          </a:prstGeom>
          <a:solidFill>
            <a:srgbClr val="2CB0B8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Team</a:t>
            </a:r>
          </a:p>
          <a:p>
            <a:pPr algn="ctr"/>
            <a:r>
              <a:rPr lang="en-GB" sz="2400" dirty="0"/>
              <a:t>Collective</a:t>
            </a:r>
          </a:p>
          <a:p>
            <a:pPr algn="ctr"/>
            <a:r>
              <a:rPr lang="en-GB" sz="2400" dirty="0"/>
              <a:t>Contribution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FBEDB0-7606-4624-AD3A-B34746945195}"/>
              </a:ext>
            </a:extLst>
          </p:cNvPr>
          <p:cNvSpPr/>
          <p:nvPr/>
        </p:nvSpPr>
        <p:spPr>
          <a:xfrm>
            <a:off x="381000" y="4250654"/>
            <a:ext cx="5036820" cy="1211580"/>
          </a:xfrm>
          <a:prstGeom prst="rect">
            <a:avLst/>
          </a:prstGeom>
          <a:solidFill>
            <a:srgbClr val="2CB0B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2CB0B8"/>
                </a:solidFill>
              </a:rPr>
              <a:t>Personal</a:t>
            </a:r>
          </a:p>
          <a:p>
            <a:pPr algn="ctr"/>
            <a:r>
              <a:rPr lang="en-GB" sz="2400" dirty="0">
                <a:solidFill>
                  <a:srgbClr val="2CB0B8"/>
                </a:solidFill>
              </a:rPr>
              <a:t>Priorities</a:t>
            </a:r>
          </a:p>
          <a:p>
            <a:pPr algn="ctr"/>
            <a:r>
              <a:rPr lang="en-GB" sz="2400" dirty="0">
                <a:solidFill>
                  <a:srgbClr val="2CB0B8"/>
                </a:solidFill>
              </a:rPr>
              <a:t>Projects/Tasks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AD2D2C-1904-4944-51C8-7768D2F5A650}"/>
              </a:ext>
            </a:extLst>
          </p:cNvPr>
          <p:cNvSpPr/>
          <p:nvPr/>
        </p:nvSpPr>
        <p:spPr>
          <a:xfrm>
            <a:off x="6774180" y="1644614"/>
            <a:ext cx="5036820" cy="3817620"/>
          </a:xfrm>
          <a:prstGeom prst="rect">
            <a:avLst/>
          </a:prstGeom>
          <a:solidFill>
            <a:srgbClr val="2CB0B8">
              <a:alpha val="69804"/>
            </a:srgbClr>
          </a:solidFill>
          <a:ln>
            <a:solidFill>
              <a:srgbClr val="2CB0B8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400" b="1" dirty="0">
                <a:solidFill>
                  <a:schemeClr val="tx1"/>
                </a:solidFill>
              </a:rPr>
              <a:t>Example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tx1"/>
                </a:solidFill>
              </a:rPr>
              <a:t>Alignment of values/purpose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tx1"/>
                </a:solidFill>
              </a:rPr>
              <a:t>What is missing without this role?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tx1"/>
                </a:solidFill>
              </a:rPr>
              <a:t>Team contribution: skills, behaviours, experience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tx1"/>
                </a:solidFill>
              </a:rPr>
              <a:t>Key priorities / trade-offs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tx1"/>
                </a:solidFill>
              </a:rPr>
              <a:t>Measurable outputs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AD49E05E-202F-6D9A-E217-2E66FD999234}"/>
              </a:ext>
            </a:extLst>
          </p:cNvPr>
          <p:cNvSpPr/>
          <p:nvPr/>
        </p:nvSpPr>
        <p:spPr>
          <a:xfrm>
            <a:off x="5610225" y="3313394"/>
            <a:ext cx="971550" cy="240030"/>
          </a:xfrm>
          <a:prstGeom prst="rightArrow">
            <a:avLst/>
          </a:prstGeom>
          <a:gradFill flip="none" rotWithShape="1">
            <a:gsLst>
              <a:gs pos="0">
                <a:srgbClr val="2CB0B8">
                  <a:tint val="66000"/>
                  <a:satMod val="160000"/>
                </a:srgbClr>
              </a:gs>
              <a:gs pos="50000">
                <a:srgbClr val="2CB0B8">
                  <a:tint val="44500"/>
                  <a:satMod val="160000"/>
                </a:srgbClr>
              </a:gs>
              <a:gs pos="100000">
                <a:srgbClr val="2CB0B8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2CB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965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9D1A2-92FB-49F1-8A79-2BD4E7A4F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386" y="180104"/>
            <a:ext cx="10515600" cy="791322"/>
          </a:xfrm>
        </p:spPr>
        <p:txBody>
          <a:bodyPr/>
          <a:lstStyle/>
          <a:p>
            <a:r>
              <a:rPr lang="en-GB" b="1" dirty="0">
                <a:solidFill>
                  <a:srgbClr val="2CB0B8"/>
                </a:solidFill>
              </a:rPr>
              <a:t>Inputs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0D19B-BAC0-47B1-9BC5-00E383F37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223" y="970244"/>
            <a:ext cx="11035553" cy="5556286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dirty="0">
                <a:solidFill>
                  <a:srgbClr val="2CB0B8"/>
                </a:solidFill>
              </a:rPr>
              <a:t>Vision / strategy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rgbClr val="2CB0B8"/>
                </a:solidFill>
              </a:rPr>
              <a:t>What are we focusing on as a church/ministry?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rgbClr val="2CB0B8"/>
                </a:solidFill>
              </a:rPr>
              <a:t>How does my role fit into the overall strategy?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dirty="0">
                <a:solidFill>
                  <a:srgbClr val="2CB0B8"/>
                </a:solidFill>
              </a:rPr>
              <a:t>Continuation / reset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rgbClr val="2CB0B8"/>
                </a:solidFill>
              </a:rPr>
              <a:t>What am I carrying over from previous years?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rgbClr val="2CB0B8"/>
                </a:solidFill>
              </a:rPr>
              <a:t>Where do I need to rethink and reset?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dirty="0">
                <a:solidFill>
                  <a:srgbClr val="2CB0B8"/>
                </a:solidFill>
              </a:rPr>
              <a:t>Team / individual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rgbClr val="2CB0B8"/>
                </a:solidFill>
              </a:rPr>
              <a:t>Are there others doing the same/similar role to me?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rgbClr val="2CB0B8"/>
                </a:solidFill>
              </a:rPr>
              <a:t>What is unique to my role? 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dirty="0">
                <a:solidFill>
                  <a:srgbClr val="2CB0B8"/>
                </a:solidFill>
              </a:rPr>
              <a:t>Development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rgbClr val="2CB0B8"/>
                </a:solidFill>
              </a:rPr>
              <a:t>How do I want to grow and develop this year?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dirty="0">
              <a:solidFill>
                <a:srgbClr val="2CB0B8"/>
              </a:solidFill>
            </a:endParaRPr>
          </a:p>
        </p:txBody>
      </p:sp>
      <p:pic>
        <p:nvPicPr>
          <p:cNvPr id="2050" name="Picture 2" descr="Free Stock Photo of Missing the Target | Download Free Images and Free  Illustrations">
            <a:extLst>
              <a:ext uri="{FF2B5EF4-FFF2-40B4-BE49-F238E27FC236}">
                <a16:creationId xmlns:a16="http://schemas.microsoft.com/office/drawing/2014/main" id="{886734AB-B34B-3C86-870F-1DFEBABC2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340" y="575765"/>
            <a:ext cx="3178436" cy="237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897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9D1A2-92FB-49F1-8A79-2BD4E7A4F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386" y="180104"/>
            <a:ext cx="10515600" cy="791322"/>
          </a:xfrm>
        </p:spPr>
        <p:txBody>
          <a:bodyPr/>
          <a:lstStyle/>
          <a:p>
            <a:r>
              <a:rPr lang="en-GB" b="1" dirty="0">
                <a:solidFill>
                  <a:srgbClr val="2CB0B8"/>
                </a:solidFill>
              </a:rPr>
              <a:t>Outputs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0D19B-BAC0-47B1-9BC5-00E383F37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223" y="970244"/>
            <a:ext cx="11035553" cy="5556286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dirty="0">
                <a:solidFill>
                  <a:srgbClr val="2CB0B8"/>
                </a:solidFill>
              </a:rPr>
              <a:t>3-6 objectives, agreed with your line manager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rgbClr val="2CB0B8"/>
                </a:solidFill>
              </a:rPr>
              <a:t>Clarity of what you’re aiming at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rgbClr val="2CB0B8"/>
                </a:solidFill>
              </a:rPr>
              <a:t>Help with managing competing priorities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rgbClr val="2CB0B8"/>
                </a:solidFill>
              </a:rPr>
              <a:t>Clarity to adjust / pivot if appropriate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rgbClr val="2CB0B8"/>
                </a:solidFill>
              </a:rPr>
              <a:t>Mix of medium and longer term – not short term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dirty="0">
                <a:solidFill>
                  <a:srgbClr val="2CB0B8"/>
                </a:solidFill>
              </a:rPr>
              <a:t>Plan for ongoing management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rgbClr val="2CB0B8"/>
                </a:solidFill>
              </a:rPr>
              <a:t>Regular meetings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rgbClr val="2CB0B8"/>
                </a:solidFill>
              </a:rPr>
              <a:t>Key check points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rgbClr val="2CB0B8"/>
                </a:solidFill>
              </a:rPr>
              <a:t>Measuring outcomes (mid-year, annual formal reviews)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GB" dirty="0">
              <a:solidFill>
                <a:srgbClr val="2CB0B8"/>
              </a:solidFill>
            </a:endParaRPr>
          </a:p>
        </p:txBody>
      </p:sp>
      <p:pic>
        <p:nvPicPr>
          <p:cNvPr id="1026" name="Picture 2" descr="Input Output Stock Illustrations – 11 ...">
            <a:extLst>
              <a:ext uri="{FF2B5EF4-FFF2-40B4-BE49-F238E27FC236}">
                <a16:creationId xmlns:a16="http://schemas.microsoft.com/office/drawing/2014/main" id="{79408491-F4B6-DDB5-92E1-5830868F4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221" y="1761566"/>
            <a:ext cx="3799027" cy="284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943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9D1A2-92FB-49F1-8A79-2BD4E7A4F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386" y="247502"/>
            <a:ext cx="10515600" cy="791322"/>
          </a:xfrm>
        </p:spPr>
        <p:txBody>
          <a:bodyPr/>
          <a:lstStyle/>
          <a:p>
            <a:r>
              <a:rPr lang="en-GB" b="1" dirty="0">
                <a:solidFill>
                  <a:srgbClr val="2CB0B8"/>
                </a:solidFill>
              </a:rPr>
              <a:t>Unpacking SMART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0D19B-BAC0-47B1-9BC5-00E383F37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1587" y="1152098"/>
            <a:ext cx="8474337" cy="5153025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dirty="0">
                <a:solidFill>
                  <a:srgbClr val="2CB0B8"/>
                </a:solidFill>
              </a:rPr>
              <a:t>Objective vs task: Specific, not detailed</a:t>
            </a:r>
          </a:p>
          <a:p>
            <a:pPr marL="0" indent="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dirty="0">
                <a:solidFill>
                  <a:srgbClr val="2CB0B8"/>
                </a:solidFill>
              </a:rPr>
              <a:t>Progress: How will you know?</a:t>
            </a:r>
          </a:p>
          <a:p>
            <a:pPr marL="0" indent="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dirty="0">
                <a:solidFill>
                  <a:srgbClr val="2CB0B8"/>
                </a:solidFill>
              </a:rPr>
              <a:t>Result: Could you define a good outcome?</a:t>
            </a:r>
          </a:p>
          <a:p>
            <a:pPr marL="0" indent="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dirty="0">
                <a:solidFill>
                  <a:srgbClr val="2CB0B8"/>
                </a:solidFill>
              </a:rPr>
              <a:t>Context: How does it fit?</a:t>
            </a:r>
          </a:p>
          <a:p>
            <a:pPr marL="0" indent="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dirty="0">
                <a:solidFill>
                  <a:srgbClr val="2CB0B8"/>
                </a:solidFill>
              </a:rPr>
              <a:t>Accountable: What are the horizons?</a:t>
            </a:r>
          </a:p>
          <a:p>
            <a:pPr lvl="1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-"/>
            </a:pPr>
            <a:endParaRPr lang="en-GB" dirty="0">
              <a:solidFill>
                <a:srgbClr val="2CB0B8"/>
              </a:solidFill>
            </a:endParaRPr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endParaRPr lang="en-GB" dirty="0">
              <a:solidFill>
                <a:srgbClr val="2CB0B8"/>
              </a:solidFill>
            </a:endParaRPr>
          </a:p>
        </p:txBody>
      </p:sp>
      <p:pic>
        <p:nvPicPr>
          <p:cNvPr id="4" name="Picture 2" descr="SMART criteria - Wikipedia">
            <a:extLst>
              <a:ext uri="{FF2B5EF4-FFF2-40B4-BE49-F238E27FC236}">
                <a16:creationId xmlns:a16="http://schemas.microsoft.com/office/drawing/2014/main" id="{9BD11E71-CED9-54D4-0163-7E0AEAA01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51" y="1120842"/>
            <a:ext cx="3657600" cy="515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963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9D1A2-92FB-49F1-8A79-2BD4E7A4F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46" y="256756"/>
            <a:ext cx="10515600" cy="791322"/>
          </a:xfrm>
        </p:spPr>
        <p:txBody>
          <a:bodyPr/>
          <a:lstStyle/>
          <a:p>
            <a:r>
              <a:rPr lang="en-GB" b="1" dirty="0">
                <a:solidFill>
                  <a:srgbClr val="2CB0B8"/>
                </a:solidFill>
              </a:rPr>
              <a:t>Example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0D19B-BAC0-47B1-9BC5-00E383F37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223" y="1125911"/>
            <a:ext cx="8108577" cy="5205599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b="1" dirty="0">
                <a:solidFill>
                  <a:srgbClr val="2CB0B8"/>
                </a:solidFill>
              </a:rPr>
              <a:t>What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i="1" dirty="0">
                <a:solidFill>
                  <a:srgbClr val="2CB0B8"/>
                </a:solidFill>
              </a:rPr>
              <a:t>Get more volunteers giving talks, improve mine and disciple the group leaders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i="1" dirty="0">
                <a:solidFill>
                  <a:srgbClr val="2CB0B8"/>
                </a:solidFill>
              </a:rPr>
              <a:t>Have more time for praying and reading during regular weeks</a:t>
            </a:r>
            <a:endParaRPr lang="en-GB" dirty="0">
              <a:solidFill>
                <a:srgbClr val="2CB0B8"/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b="1" dirty="0">
                <a:solidFill>
                  <a:srgbClr val="2CB0B8"/>
                </a:solidFill>
              </a:rPr>
              <a:t>How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i="1" dirty="0">
                <a:solidFill>
                  <a:srgbClr val="2CB0B8"/>
                </a:solidFill>
              </a:rPr>
              <a:t>Be more effective in supporting the team so they are not working too hard and enjoy their work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b="1" dirty="0">
                <a:solidFill>
                  <a:srgbClr val="2CB0B8"/>
                </a:solidFill>
              </a:rPr>
              <a:t>Personal development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i="1" dirty="0">
                <a:solidFill>
                  <a:srgbClr val="2CB0B8"/>
                </a:solidFill>
              </a:rPr>
              <a:t>Grow in contentment and trust in God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dirty="0">
              <a:solidFill>
                <a:srgbClr val="2CB0B8"/>
              </a:solidFill>
            </a:endParaRPr>
          </a:p>
        </p:txBody>
      </p:sp>
      <p:pic>
        <p:nvPicPr>
          <p:cNvPr id="5" name="Picture 2" descr="SMART criteria - Wikipedia">
            <a:extLst>
              <a:ext uri="{FF2B5EF4-FFF2-40B4-BE49-F238E27FC236}">
                <a16:creationId xmlns:a16="http://schemas.microsoft.com/office/drawing/2014/main" id="{2C7CBDD0-DB25-F197-E3F2-7144D08EE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970244"/>
            <a:ext cx="3657600" cy="515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290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9D1A2-92FB-49F1-8A79-2BD4E7A4F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94" y="232710"/>
            <a:ext cx="10515600" cy="791322"/>
          </a:xfrm>
        </p:spPr>
        <p:txBody>
          <a:bodyPr/>
          <a:lstStyle/>
          <a:p>
            <a:r>
              <a:rPr lang="en-GB" b="1" dirty="0">
                <a:solidFill>
                  <a:srgbClr val="2CB0B8"/>
                </a:solidFill>
              </a:rPr>
              <a:t>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0D19B-BAC0-47B1-9BC5-00E383F37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223" y="1125911"/>
            <a:ext cx="11035553" cy="5205599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rgbClr val="2CB0B8"/>
                </a:solidFill>
              </a:rPr>
              <a:t>Setting Expectations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n-GB" dirty="0">
                <a:solidFill>
                  <a:srgbClr val="2CB0B8"/>
                </a:solidFill>
              </a:rPr>
              <a:t>How you will work together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n-GB" dirty="0">
                <a:solidFill>
                  <a:srgbClr val="2CB0B8"/>
                </a:solidFill>
              </a:rPr>
              <a:t>Alignment is 2-way; don’t be afraid to ask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rgbClr val="2CB0B8"/>
                </a:solidFill>
              </a:rPr>
              <a:t>Ongoing Review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n-GB" dirty="0">
                <a:solidFill>
                  <a:srgbClr val="2CB0B8"/>
                </a:solidFill>
              </a:rPr>
              <a:t>Encouraging reflection: the value of questions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n-GB" dirty="0">
                <a:solidFill>
                  <a:srgbClr val="2CB0B8"/>
                </a:solidFill>
              </a:rPr>
              <a:t>Feedback: who, how and so what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n-GB" dirty="0">
                <a:solidFill>
                  <a:srgbClr val="2CB0B8"/>
                </a:solidFill>
              </a:rPr>
              <a:t>Working for an audience of one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rgbClr val="2CB0B8"/>
                </a:solidFill>
              </a:rPr>
              <a:t>Annual Review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n-GB" dirty="0">
                <a:solidFill>
                  <a:srgbClr val="2CB0B8"/>
                </a:solidFill>
              </a:rPr>
              <a:t>Overview and summary of ongoing review meetings – no surprises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n-GB" dirty="0">
                <a:solidFill>
                  <a:srgbClr val="2CB0B8"/>
                </a:solidFill>
              </a:rPr>
              <a:t>Looking forward: shorter and longer term</a:t>
            </a: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GB" dirty="0">
              <a:solidFill>
                <a:srgbClr val="2CB0B8"/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-"/>
            </a:pPr>
            <a:endParaRPr lang="en-GB" dirty="0">
              <a:solidFill>
                <a:srgbClr val="2CB0B8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dirty="0">
              <a:solidFill>
                <a:srgbClr val="2CB0B8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7A5BE9-2AA0-4F62-966B-8B5F77B1BC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1377" y="232710"/>
            <a:ext cx="4361330" cy="496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935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performance mangement why bother">
            <a:extLst>
              <a:ext uri="{FF2B5EF4-FFF2-40B4-BE49-F238E27FC236}">
                <a16:creationId xmlns:a16="http://schemas.microsoft.com/office/drawing/2014/main" id="{901E8ACF-D1C0-4D17-9C1E-A4240CD73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2" y="1143001"/>
            <a:ext cx="8494185" cy="261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lated image">
            <a:extLst>
              <a:ext uri="{FF2B5EF4-FFF2-40B4-BE49-F238E27FC236}">
                <a16:creationId xmlns:a16="http://schemas.microsoft.com/office/drawing/2014/main" id="{16B2226E-22BD-4537-BFE7-6EFC4D776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212" y="3918558"/>
            <a:ext cx="8665127" cy="265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D465F8D-337E-4D58-9E02-1B303AF08FAE}"/>
              </a:ext>
            </a:extLst>
          </p:cNvPr>
          <p:cNvSpPr txBox="1">
            <a:spLocks/>
          </p:cNvSpPr>
          <p:nvPr/>
        </p:nvSpPr>
        <p:spPr>
          <a:xfrm>
            <a:off x="219635" y="308979"/>
            <a:ext cx="10515600" cy="6730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>
                <a:solidFill>
                  <a:srgbClr val="2CB0B8"/>
                </a:solidFill>
              </a:rPr>
              <a:t>Reviews: </a:t>
            </a:r>
            <a:r>
              <a:rPr lang="en-GB" sz="3600" b="1">
                <a:solidFill>
                  <a:srgbClr val="2CB0B8"/>
                </a:solidFill>
              </a:rPr>
              <a:t>the good, the bad and the ugly</a:t>
            </a:r>
            <a:endParaRPr lang="en-GB" b="1">
              <a:solidFill>
                <a:srgbClr val="2CB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950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053DEA-7CEA-45E3-1C24-A10093F54F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questions and feedback">
            <a:extLst>
              <a:ext uri="{FF2B5EF4-FFF2-40B4-BE49-F238E27FC236}">
                <a16:creationId xmlns:a16="http://schemas.microsoft.com/office/drawing/2014/main" id="{1465BF9D-A1F9-5397-812A-9E9300016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273" y="1324708"/>
            <a:ext cx="3894442" cy="470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4960C2B-43DF-BE21-12DB-7B89032CF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636" y="230655"/>
            <a:ext cx="10515600" cy="764428"/>
          </a:xfrm>
        </p:spPr>
        <p:txBody>
          <a:bodyPr/>
          <a:lstStyle/>
          <a:p>
            <a:r>
              <a:rPr lang="en-GB" b="1" dirty="0">
                <a:solidFill>
                  <a:srgbClr val="2CB0B8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185918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9D1A2-92FB-49F1-8A79-2BD4E7A4F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506" y="304652"/>
            <a:ext cx="10515600" cy="791322"/>
          </a:xfrm>
        </p:spPr>
        <p:txBody>
          <a:bodyPr/>
          <a:lstStyle/>
          <a:p>
            <a:r>
              <a:rPr lang="en-GB" b="1" dirty="0">
                <a:solidFill>
                  <a:srgbClr val="2CB0B8"/>
                </a:solidFill>
              </a:rPr>
              <a:t>Troubleshooting: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0D19B-BAC0-47B1-9BC5-00E383F37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507" y="1514530"/>
            <a:ext cx="3552414" cy="4683069"/>
          </a:xfrm>
          <a:solidFill>
            <a:srgbClr val="93FF93">
              <a:alpha val="50196"/>
            </a:srgbClr>
          </a:solidFill>
        </p:spPr>
        <p:txBody>
          <a:bodyPr numCol="1">
            <a:normAutofit/>
          </a:bodyPr>
          <a:lstStyle/>
          <a:p>
            <a:pPr marL="0" indent="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dirty="0">
                <a:solidFill>
                  <a:srgbClr val="336699"/>
                </a:solidFill>
              </a:rPr>
              <a:t>Routine &amp; informal</a:t>
            </a:r>
          </a:p>
          <a:p>
            <a:pPr lvl="1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rgbClr val="336699"/>
                </a:solidFill>
              </a:rPr>
              <a:t>Meetings</a:t>
            </a:r>
          </a:p>
          <a:p>
            <a:pPr lvl="1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rgbClr val="336699"/>
                </a:solidFill>
              </a:rPr>
              <a:t>Feedback (dynamic)</a:t>
            </a:r>
          </a:p>
          <a:p>
            <a:pPr lvl="1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rgbClr val="336699"/>
                </a:solidFill>
              </a:rPr>
              <a:t>Courage &amp; candour</a:t>
            </a:r>
          </a:p>
          <a:p>
            <a:pPr lvl="1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rgbClr val="336699"/>
                </a:solidFill>
              </a:rPr>
              <a:t>Buddy/mentor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5A9C3E0-2F1E-0FA3-52AC-9D582B315EEC}"/>
              </a:ext>
            </a:extLst>
          </p:cNvPr>
          <p:cNvSpPr txBox="1">
            <a:spLocks/>
          </p:cNvSpPr>
          <p:nvPr/>
        </p:nvSpPr>
        <p:spPr>
          <a:xfrm>
            <a:off x="4253637" y="1514530"/>
            <a:ext cx="3642367" cy="4683069"/>
          </a:xfrm>
          <a:prstGeom prst="rect">
            <a:avLst/>
          </a:prstGeom>
          <a:solidFill>
            <a:srgbClr val="FFE699">
              <a:alpha val="50196"/>
            </a:srgbClr>
          </a:solidFill>
        </p:spPr>
        <p:txBody>
          <a:bodyPr vert="horz" lIns="91440" tIns="45720" rIns="91440" bIns="45720" numCol="1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3600" dirty="0">
                <a:solidFill>
                  <a:srgbClr val="336699"/>
                </a:solidFill>
              </a:rPr>
              <a:t>Formal</a:t>
            </a:r>
            <a:endParaRPr lang="en-GB" dirty="0">
              <a:solidFill>
                <a:srgbClr val="336699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i="1" dirty="0">
                <a:solidFill>
                  <a:srgbClr val="336699"/>
                </a:solidFill>
              </a:rPr>
              <a:t>Handbook</a:t>
            </a:r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rgbClr val="336699"/>
                </a:solidFill>
              </a:rPr>
              <a:t>Performance management</a:t>
            </a:r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rgbClr val="336699"/>
                </a:solidFill>
              </a:rPr>
              <a:t>Grievance (employee)</a:t>
            </a:r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rgbClr val="336699"/>
                </a:solidFill>
              </a:rPr>
              <a:t>Disciplinary (employer)</a:t>
            </a:r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rgbClr val="336699"/>
                </a:solidFill>
              </a:rPr>
              <a:t>Appeals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C501C14-9BCC-574B-1523-005EDFD89E0B}"/>
              </a:ext>
            </a:extLst>
          </p:cNvPr>
          <p:cNvSpPr txBox="1">
            <a:spLocks/>
          </p:cNvSpPr>
          <p:nvPr/>
        </p:nvSpPr>
        <p:spPr>
          <a:xfrm>
            <a:off x="8218767" y="1514530"/>
            <a:ext cx="3642367" cy="4683069"/>
          </a:xfrm>
          <a:prstGeom prst="rect">
            <a:avLst/>
          </a:prstGeom>
          <a:solidFill>
            <a:srgbClr val="FF7C80">
              <a:alpha val="50196"/>
            </a:srgbClr>
          </a:solidFill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dirty="0">
                <a:solidFill>
                  <a:srgbClr val="336699"/>
                </a:solidFill>
              </a:rPr>
              <a:t>External</a:t>
            </a:r>
          </a:p>
          <a:p>
            <a:pPr lvl="1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rgbClr val="336699"/>
                </a:solidFill>
              </a:rPr>
              <a:t>Regulator </a:t>
            </a:r>
          </a:p>
          <a:p>
            <a:pPr lvl="1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rgbClr val="336699"/>
                </a:solidFill>
              </a:rPr>
              <a:t>Police</a:t>
            </a:r>
          </a:p>
          <a:p>
            <a:pPr lvl="1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rgbClr val="336699"/>
                </a:solidFill>
              </a:rPr>
              <a:t>Other</a:t>
            </a:r>
          </a:p>
        </p:txBody>
      </p:sp>
    </p:spTree>
    <p:extLst>
      <p:ext uri="{BB962C8B-B14F-4D97-AF65-F5344CB8AC3E}">
        <p14:creationId xmlns:p14="http://schemas.microsoft.com/office/powerpoint/2010/main" val="8578742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9D1A2-92FB-49F1-8A79-2BD4E7A4F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438" y="229722"/>
            <a:ext cx="10515600" cy="791322"/>
          </a:xfrm>
        </p:spPr>
        <p:txBody>
          <a:bodyPr/>
          <a:lstStyle/>
          <a:p>
            <a:r>
              <a:rPr lang="en-GB" b="1" dirty="0">
                <a:solidFill>
                  <a:srgbClr val="2CB0B8"/>
                </a:solidFill>
              </a:rPr>
              <a:t>Troubleshooting: Triage &amp; escalation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E5BD3E2-678A-1DDD-7BEB-6E6AA3A5B1DD}"/>
              </a:ext>
            </a:extLst>
          </p:cNvPr>
          <p:cNvGraphicFramePr>
            <a:graphicFrameLocks noGrp="1"/>
          </p:cNvGraphicFramePr>
          <p:nvPr/>
        </p:nvGraphicFramePr>
        <p:xfrm>
          <a:off x="609600" y="1177198"/>
          <a:ext cx="10957560" cy="4918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1512">
                  <a:extLst>
                    <a:ext uri="{9D8B030D-6E8A-4147-A177-3AD203B41FA5}">
                      <a16:colId xmlns:a16="http://schemas.microsoft.com/office/drawing/2014/main" val="2293670167"/>
                    </a:ext>
                  </a:extLst>
                </a:gridCol>
                <a:gridCol w="2191512">
                  <a:extLst>
                    <a:ext uri="{9D8B030D-6E8A-4147-A177-3AD203B41FA5}">
                      <a16:colId xmlns:a16="http://schemas.microsoft.com/office/drawing/2014/main" val="1943645499"/>
                    </a:ext>
                  </a:extLst>
                </a:gridCol>
                <a:gridCol w="2191512">
                  <a:extLst>
                    <a:ext uri="{9D8B030D-6E8A-4147-A177-3AD203B41FA5}">
                      <a16:colId xmlns:a16="http://schemas.microsoft.com/office/drawing/2014/main" val="3177612128"/>
                    </a:ext>
                  </a:extLst>
                </a:gridCol>
                <a:gridCol w="2191512">
                  <a:extLst>
                    <a:ext uri="{9D8B030D-6E8A-4147-A177-3AD203B41FA5}">
                      <a16:colId xmlns:a16="http://schemas.microsoft.com/office/drawing/2014/main" val="1626566316"/>
                    </a:ext>
                  </a:extLst>
                </a:gridCol>
                <a:gridCol w="2191512">
                  <a:extLst>
                    <a:ext uri="{9D8B030D-6E8A-4147-A177-3AD203B41FA5}">
                      <a16:colId xmlns:a16="http://schemas.microsoft.com/office/drawing/2014/main" val="4213023342"/>
                    </a:ext>
                  </a:extLst>
                </a:gridCol>
              </a:tblGrid>
              <a:tr h="1229701"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ysClr val="windowText" lastClr="000000"/>
                          </a:solidFill>
                        </a:rPr>
                        <a:t>Routine</a:t>
                      </a:r>
                      <a:endParaRPr lang="en-GB" sz="2000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r>
                        <a:rPr lang="en-GB" sz="2000" dirty="0">
                          <a:solidFill>
                            <a:sysClr val="windowText" lastClr="000000"/>
                          </a:solidFill>
                        </a:rPr>
                        <a:t>Day to day</a:t>
                      </a:r>
                    </a:p>
                  </a:txBody>
                  <a:tcPr>
                    <a:solidFill>
                      <a:srgbClr val="93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ysClr val="windowText" lastClr="000000"/>
                          </a:solidFill>
                        </a:rPr>
                        <a:t>Process</a:t>
                      </a:r>
                      <a:endParaRPr lang="en-GB" sz="2000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r>
                        <a:rPr lang="en-GB" sz="2000" dirty="0">
                          <a:solidFill>
                            <a:sysClr val="windowText" lastClr="000000"/>
                          </a:solidFill>
                        </a:rPr>
                        <a:t>Informal, recorded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ysClr val="windowText" lastClr="000000"/>
                          </a:solidFill>
                        </a:rPr>
                        <a:t>Process</a:t>
                      </a:r>
                      <a:endParaRPr lang="en-GB" sz="2000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r>
                        <a:rPr lang="en-GB" sz="2000" dirty="0">
                          <a:solidFill>
                            <a:sysClr val="windowText" lastClr="000000"/>
                          </a:solidFill>
                        </a:rPr>
                        <a:t>Formal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ysClr val="windowText" lastClr="000000"/>
                          </a:solidFill>
                        </a:rPr>
                        <a:t>External</a:t>
                      </a:r>
                      <a:endParaRPr lang="en-GB" sz="2000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r>
                        <a:rPr lang="en-GB" sz="2000" dirty="0">
                          <a:solidFill>
                            <a:sysClr val="windowText" lastClr="000000"/>
                          </a:solidFill>
                        </a:rPr>
                        <a:t>Criminal, safeguarding, etc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0925698"/>
                  </a:ext>
                </a:extLst>
              </a:tr>
              <a:tr h="1229701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/>
                        <a:t>Responsible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Self-leadership</a:t>
                      </a:r>
                    </a:p>
                    <a:p>
                      <a:pPr algn="ctr"/>
                      <a:r>
                        <a:rPr lang="en-GB" dirty="0"/>
                        <a:t>Team leader / line manager</a:t>
                      </a:r>
                    </a:p>
                  </a:txBody>
                  <a:tcPr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Line manager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buFont typeface="+mj-lt"/>
                        <a:buAutoNum type="arabicPeriod"/>
                      </a:pPr>
                      <a:r>
                        <a:rPr lang="en-GB" dirty="0"/>
                        <a:t>Investigation</a:t>
                      </a:r>
                    </a:p>
                    <a:p>
                      <a:pPr marL="342900" indent="-342900" algn="ctr">
                        <a:buFont typeface="+mj-lt"/>
                        <a:buAutoNum type="arabicPeriod"/>
                      </a:pPr>
                      <a:r>
                        <a:rPr lang="en-GB" dirty="0"/>
                        <a:t>Hearing </a:t>
                      </a:r>
                    </a:p>
                    <a:p>
                      <a:pPr marL="342900" indent="-342900" algn="ctr">
                        <a:buFont typeface="+mj-lt"/>
                        <a:buAutoNum type="arabicPeriod"/>
                      </a:pPr>
                      <a:r>
                        <a:rPr lang="en-GB" dirty="0"/>
                        <a:t>Appeal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Appropriate body</a:t>
                      </a:r>
                    </a:p>
                    <a:p>
                      <a:pPr algn="ctr"/>
                      <a:r>
                        <a:rPr lang="en-GB" dirty="0"/>
                        <a:t>(Line manager)</a:t>
                      </a:r>
                    </a:p>
                  </a:txBody>
                  <a:tcPr anchor="ctr"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975521"/>
                  </a:ext>
                </a:extLst>
              </a:tr>
              <a:tr h="1229701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/>
                        <a:t>Actions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Conversation</a:t>
                      </a:r>
                    </a:p>
                    <a:p>
                      <a:pPr algn="ctr"/>
                      <a:r>
                        <a:rPr lang="en-GB" dirty="0"/>
                        <a:t>Feedback</a:t>
                      </a:r>
                    </a:p>
                    <a:p>
                      <a:pPr algn="ctr"/>
                      <a:r>
                        <a:rPr lang="en-GB" dirty="0"/>
                        <a:t>Check in</a:t>
                      </a:r>
                    </a:p>
                  </a:txBody>
                  <a:tcPr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Clear discussion</a:t>
                      </a:r>
                    </a:p>
                    <a:p>
                      <a:pPr algn="ctr"/>
                      <a:r>
                        <a:rPr lang="en-GB" dirty="0"/>
                        <a:t>Email trail/notes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As per handbook</a:t>
                      </a:r>
                    </a:p>
                    <a:p>
                      <a:pPr algn="ctr"/>
                      <a:r>
                        <a:rPr lang="en-GB" dirty="0"/>
                        <a:t>ACAS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Report</a:t>
                      </a:r>
                    </a:p>
                    <a:p>
                      <a:pPr algn="ctr"/>
                      <a:r>
                        <a:rPr lang="en-GB" dirty="0"/>
                        <a:t>Record</a:t>
                      </a:r>
                    </a:p>
                    <a:p>
                      <a:pPr algn="ctr"/>
                      <a:r>
                        <a:rPr lang="en-GB" dirty="0"/>
                        <a:t>Follow up</a:t>
                      </a:r>
                    </a:p>
                  </a:txBody>
                  <a:tcPr anchor="ctr"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519287"/>
                  </a:ext>
                </a:extLst>
              </a:tr>
              <a:tr h="1229701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/>
                        <a:t>Outcomes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Closure</a:t>
                      </a:r>
                    </a:p>
                    <a:p>
                      <a:pPr algn="ctr"/>
                      <a:r>
                        <a:rPr lang="en-GB" dirty="0"/>
                        <a:t>Feedback loop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Buddy/mentor</a:t>
                      </a:r>
                    </a:p>
                  </a:txBody>
                  <a:tcPr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Expectation reset</a:t>
                      </a:r>
                    </a:p>
                    <a:p>
                      <a:pPr algn="ctr"/>
                      <a:r>
                        <a:rPr lang="en-GB" dirty="0"/>
                        <a:t>Follow up schedule</a:t>
                      </a:r>
                    </a:p>
                    <a:p>
                      <a:pPr algn="ctr"/>
                      <a:r>
                        <a:rPr lang="en-GB" dirty="0"/>
                        <a:t>Closure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Decision / sanction</a:t>
                      </a:r>
                    </a:p>
                    <a:p>
                      <a:pPr algn="ctr"/>
                      <a:r>
                        <a:rPr lang="en-GB" dirty="0"/>
                        <a:t>Appeal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As advised</a:t>
                      </a:r>
                    </a:p>
                  </a:txBody>
                  <a:tcPr anchor="ctr"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578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9547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E93401-2941-2E32-D2D0-0EAE49AE55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33F68-2D37-F124-07C9-57A6B97AA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212" y="244103"/>
            <a:ext cx="10515600" cy="872004"/>
          </a:xfrm>
        </p:spPr>
        <p:txBody>
          <a:bodyPr/>
          <a:lstStyle/>
          <a:p>
            <a:r>
              <a:rPr lang="en-GB" b="1" dirty="0">
                <a:solidFill>
                  <a:srgbClr val="2CB0B8"/>
                </a:solidFill>
              </a:rPr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8D51FC-11D2-4EAC-4517-E1A338A7F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9324"/>
            <a:ext cx="10515600" cy="4413810"/>
          </a:xfrm>
        </p:spPr>
        <p:txBody>
          <a:bodyPr>
            <a:normAutofit/>
          </a:bodyPr>
          <a:lstStyle/>
          <a:p>
            <a:pPr marL="0" indent="0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dirty="0">
                <a:solidFill>
                  <a:srgbClr val="2CB0B8"/>
                </a:solidFill>
              </a:rPr>
              <a:t>1 – Core HR (27 Nov 2025)</a:t>
            </a:r>
          </a:p>
          <a:p>
            <a:pPr marL="0" indent="0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dirty="0">
                <a:solidFill>
                  <a:srgbClr val="2CB0B8"/>
                </a:solidFill>
              </a:rPr>
              <a:t>2 – Handling Issues (15 Jan 2026)</a:t>
            </a:r>
          </a:p>
          <a:p>
            <a:pPr marL="0" indent="0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dirty="0">
                <a:solidFill>
                  <a:srgbClr val="2CB0B8"/>
                </a:solidFill>
              </a:rPr>
              <a:t>3 – Learning &amp; Development (2 Feb 2026)</a:t>
            </a:r>
          </a:p>
          <a:p>
            <a:pPr marL="0" indent="0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GB" dirty="0">
              <a:solidFill>
                <a:srgbClr val="2CB0B8"/>
              </a:solidFill>
            </a:endParaRPr>
          </a:p>
          <a:p>
            <a:pPr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rgbClr val="2CB0B8"/>
                </a:solidFill>
              </a:rPr>
              <a:t>Raising Questions</a:t>
            </a:r>
            <a:endParaRPr lang="en-GB" sz="2400" dirty="0">
              <a:solidFill>
                <a:srgbClr val="2CB0B8"/>
              </a:solidFill>
            </a:endParaRPr>
          </a:p>
          <a:p>
            <a:pPr marL="0" indent="0">
              <a:lnSpc>
                <a:spcPct val="170000"/>
              </a:lnSpc>
              <a:buNone/>
            </a:pPr>
            <a:endParaRPr lang="en-GB" dirty="0">
              <a:solidFill>
                <a:srgbClr val="2CB0B8"/>
              </a:solidFill>
            </a:endParaRPr>
          </a:p>
          <a:p>
            <a:pPr>
              <a:lnSpc>
                <a:spcPct val="170000"/>
              </a:lnSpc>
            </a:pPr>
            <a:endParaRPr lang="en-GB" dirty="0">
              <a:solidFill>
                <a:srgbClr val="2CB0B8"/>
              </a:solidFill>
            </a:endParaRPr>
          </a:p>
        </p:txBody>
      </p:sp>
      <p:pic>
        <p:nvPicPr>
          <p:cNvPr id="6" name="Picture 2" descr="Image result for questions and feedback">
            <a:extLst>
              <a:ext uri="{FF2B5EF4-FFF2-40B4-BE49-F238E27FC236}">
                <a16:creationId xmlns:a16="http://schemas.microsoft.com/office/drawing/2014/main" id="{B22BF7A8-2BF6-B4D7-1D15-5AD4E23C5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273" y="4895770"/>
            <a:ext cx="938265" cy="113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4050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E4AC1A-D3ED-9C5C-1FEE-B0883CD603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B7DDA-5DBC-163F-19BE-00471919B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212" y="244103"/>
            <a:ext cx="10515600" cy="872004"/>
          </a:xfrm>
        </p:spPr>
        <p:txBody>
          <a:bodyPr/>
          <a:lstStyle/>
          <a:p>
            <a:r>
              <a:rPr lang="en-GB" b="1" dirty="0">
                <a:solidFill>
                  <a:srgbClr val="2CB0B8"/>
                </a:solidFill>
              </a:rPr>
              <a:t>Summary &amp; Next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3DE11-A8C5-BD81-23C6-717EAA35A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8308"/>
            <a:ext cx="10603523" cy="4695630"/>
          </a:xfrm>
        </p:spPr>
        <p:txBody>
          <a:bodyPr numCol="1">
            <a:norm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dirty="0">
                <a:solidFill>
                  <a:srgbClr val="2CB0B8"/>
                </a:solidFill>
              </a:rPr>
              <a:t>1 – Core HR: 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rgbClr val="2CB0B8"/>
                </a:solidFill>
              </a:rPr>
              <a:t>Context of employing people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rgbClr val="2CB0B8"/>
                </a:solidFill>
              </a:rPr>
              <a:t>Role of line manager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rgbClr val="2CB0B8"/>
                </a:solidFill>
              </a:rPr>
              <a:t>Laying foundations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rgbClr val="2CB0B8"/>
                </a:solidFill>
              </a:rPr>
              <a:t>Basic troubleshooting</a:t>
            </a:r>
            <a:endParaRPr lang="en-GB" sz="2800" dirty="0">
              <a:solidFill>
                <a:srgbClr val="2CB0B8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dirty="0">
                <a:solidFill>
                  <a:srgbClr val="2CB0B8"/>
                </a:solidFill>
              </a:rPr>
              <a:t>2 – Handling Issues – routine challenges, difficult conversations, conflict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dirty="0">
                <a:solidFill>
                  <a:srgbClr val="2CB0B8"/>
                </a:solidFill>
              </a:rPr>
              <a:t>3 – Learning &amp; Development – in small organisations</a:t>
            </a:r>
          </a:p>
        </p:txBody>
      </p:sp>
    </p:spTree>
    <p:extLst>
      <p:ext uri="{BB962C8B-B14F-4D97-AF65-F5344CB8AC3E}">
        <p14:creationId xmlns:p14="http://schemas.microsoft.com/office/powerpoint/2010/main" val="18902185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8FB997-D6F8-7702-6455-EBC9373CA1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questions and feedback">
            <a:extLst>
              <a:ext uri="{FF2B5EF4-FFF2-40B4-BE49-F238E27FC236}">
                <a16:creationId xmlns:a16="http://schemas.microsoft.com/office/drawing/2014/main" id="{F1FF7E34-2D66-4293-AF98-1E1B03D50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273" y="1324708"/>
            <a:ext cx="3894442" cy="470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8D12AFD-D79B-6707-88AA-183ACA11D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636" y="230655"/>
            <a:ext cx="10515600" cy="764428"/>
          </a:xfrm>
        </p:spPr>
        <p:txBody>
          <a:bodyPr/>
          <a:lstStyle/>
          <a:p>
            <a:r>
              <a:rPr lang="en-GB" b="1" dirty="0">
                <a:solidFill>
                  <a:srgbClr val="2CB0B8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2909312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D38D88-E383-431D-A18C-52BB3DA934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7AD91-26D5-0239-91EF-72868E95A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212" y="244103"/>
            <a:ext cx="10515600" cy="872004"/>
          </a:xfrm>
        </p:spPr>
        <p:txBody>
          <a:bodyPr/>
          <a:lstStyle/>
          <a:p>
            <a:r>
              <a:rPr lang="en-GB" b="1" dirty="0">
                <a:solidFill>
                  <a:srgbClr val="2CB0B8"/>
                </a:solidFill>
              </a:rPr>
              <a:t>Aim for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8FB41-E50C-ACC7-6639-891170E0E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9324"/>
            <a:ext cx="10515600" cy="441381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lnSpc>
                <a:spcPct val="2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dirty="0">
                <a:solidFill>
                  <a:srgbClr val="2CB0B8"/>
                </a:solidFill>
              </a:rPr>
              <a:t>Wider context of employment</a:t>
            </a:r>
          </a:p>
          <a:p>
            <a:pPr marL="514350" indent="-514350">
              <a:lnSpc>
                <a:spcPct val="2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dirty="0">
                <a:solidFill>
                  <a:srgbClr val="2CB0B8"/>
                </a:solidFill>
              </a:rPr>
              <a:t>Demystifying the role of a line manager</a:t>
            </a:r>
          </a:p>
          <a:p>
            <a:pPr marL="514350" indent="-514350">
              <a:lnSpc>
                <a:spcPct val="2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dirty="0">
                <a:solidFill>
                  <a:srgbClr val="2CB0B8"/>
                </a:solidFill>
              </a:rPr>
              <a:t>Laying good foundations</a:t>
            </a:r>
          </a:p>
          <a:p>
            <a:pPr marL="514350" indent="-514350">
              <a:lnSpc>
                <a:spcPct val="2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dirty="0">
                <a:solidFill>
                  <a:srgbClr val="2CB0B8"/>
                </a:solidFill>
              </a:rPr>
              <a:t>Framework for handling issues</a:t>
            </a:r>
          </a:p>
          <a:p>
            <a:pPr marL="0" indent="0">
              <a:lnSpc>
                <a:spcPct val="250000"/>
              </a:lnSpc>
              <a:buNone/>
            </a:pPr>
            <a:endParaRPr lang="en-GB" dirty="0">
              <a:solidFill>
                <a:srgbClr val="2CB0B8"/>
              </a:solidFill>
            </a:endParaRPr>
          </a:p>
          <a:p>
            <a:pPr>
              <a:lnSpc>
                <a:spcPct val="250000"/>
              </a:lnSpc>
            </a:pPr>
            <a:endParaRPr lang="en-GB" dirty="0">
              <a:solidFill>
                <a:srgbClr val="2CB0B8"/>
              </a:solidFill>
            </a:endParaRPr>
          </a:p>
        </p:txBody>
      </p:sp>
      <p:pic>
        <p:nvPicPr>
          <p:cNvPr id="4098" name="Picture 2" descr="Several Arrow Hitting The Target Stock Photo, Picture And Royalty Free  Image. Image 13998777.">
            <a:extLst>
              <a:ext uri="{FF2B5EF4-FFF2-40B4-BE49-F238E27FC236}">
                <a16:creationId xmlns:a16="http://schemas.microsoft.com/office/drawing/2014/main" id="{C51EE1E7-6A3F-FDBB-2B08-C66807377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788" y="3454776"/>
            <a:ext cx="2645988" cy="264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011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F056FFF2-AC1F-436B-0603-D99C289DB0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248573"/>
              </p:ext>
            </p:extLst>
          </p:nvPr>
        </p:nvGraphicFramePr>
        <p:xfrm>
          <a:off x="200977" y="652735"/>
          <a:ext cx="4782503" cy="6078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Title 1">
            <a:extLst>
              <a:ext uri="{FF2B5EF4-FFF2-40B4-BE49-F238E27FC236}">
                <a16:creationId xmlns:a16="http://schemas.microsoft.com/office/drawing/2014/main" id="{A4B5EFA9-CF95-53E9-B7A8-77382C911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212" y="244103"/>
            <a:ext cx="10515600" cy="872004"/>
          </a:xfrm>
        </p:spPr>
        <p:txBody>
          <a:bodyPr/>
          <a:lstStyle/>
          <a:p>
            <a:r>
              <a:rPr lang="en-GB" b="1" dirty="0">
                <a:solidFill>
                  <a:srgbClr val="2CB0B8"/>
                </a:solidFill>
              </a:rPr>
              <a:t>Employee Life Cycle</a:t>
            </a:r>
          </a:p>
        </p:txBody>
      </p:sp>
      <p:graphicFrame>
        <p:nvGraphicFramePr>
          <p:cNvPr id="26" name="Table 26">
            <a:extLst>
              <a:ext uri="{FF2B5EF4-FFF2-40B4-BE49-F238E27FC236}">
                <a16:creationId xmlns:a16="http://schemas.microsoft.com/office/drawing/2014/main" id="{F715526B-1B41-73ED-3DCC-46185C38C6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3359317"/>
              </p:ext>
            </p:extLst>
          </p:nvPr>
        </p:nvGraphicFramePr>
        <p:xfrm>
          <a:off x="4743450" y="914631"/>
          <a:ext cx="7006591" cy="5554503"/>
        </p:xfrm>
        <a:graphic>
          <a:graphicData uri="http://schemas.openxmlformats.org/drawingml/2006/table">
            <a:tbl>
              <a:tblPr firstCol="1" bandRow="1">
                <a:tableStyleId>{5940675A-B579-460E-94D1-54222C63F5DA}</a:tableStyleId>
              </a:tblPr>
              <a:tblGrid>
                <a:gridCol w="1223010">
                  <a:extLst>
                    <a:ext uri="{9D8B030D-6E8A-4147-A177-3AD203B41FA5}">
                      <a16:colId xmlns:a16="http://schemas.microsoft.com/office/drawing/2014/main" val="4148093676"/>
                    </a:ext>
                  </a:extLst>
                </a:gridCol>
                <a:gridCol w="2846070">
                  <a:extLst>
                    <a:ext uri="{9D8B030D-6E8A-4147-A177-3AD203B41FA5}">
                      <a16:colId xmlns:a16="http://schemas.microsoft.com/office/drawing/2014/main" val="4057724915"/>
                    </a:ext>
                  </a:extLst>
                </a:gridCol>
                <a:gridCol w="2937511">
                  <a:extLst>
                    <a:ext uri="{9D8B030D-6E8A-4147-A177-3AD203B41FA5}">
                      <a16:colId xmlns:a16="http://schemas.microsoft.com/office/drawing/2014/main" val="1240481423"/>
                    </a:ext>
                  </a:extLst>
                </a:gridCol>
              </a:tblGrid>
              <a:tr h="381223">
                <a:tc>
                  <a:txBody>
                    <a:bodyPr/>
                    <a:lstStyle/>
                    <a:p>
                      <a:pPr lvl="0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Elements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Employee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Line Manager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628646"/>
                  </a:ext>
                </a:extLst>
              </a:tr>
              <a:tr h="617450">
                <a:tc>
                  <a:txBody>
                    <a:bodyPr/>
                    <a:lstStyle/>
                    <a:p>
                      <a:pPr lvl="0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Attraction</a:t>
                      </a:r>
                    </a:p>
                  </a:txBody>
                  <a:tcPr>
                    <a:solidFill>
                      <a:srgbClr val="2CB0B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Why did you apply &amp; accept? </a:t>
                      </a:r>
                    </a:p>
                    <a:p>
                      <a:r>
                        <a:rPr lang="en-GB" sz="1400" dirty="0"/>
                        <a:t>(Job, people, purpose, …)</a:t>
                      </a:r>
                    </a:p>
                  </a:txBody>
                  <a:tcPr>
                    <a:solidFill>
                      <a:srgbClr val="2CB0B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What is the shape of the role?</a:t>
                      </a:r>
                    </a:p>
                    <a:p>
                      <a:r>
                        <a:rPr lang="en-GB" sz="1400" dirty="0"/>
                        <a:t>(Highlights, dull but necessary)</a:t>
                      </a:r>
                    </a:p>
                  </a:txBody>
                  <a:tcPr>
                    <a:solidFill>
                      <a:srgbClr val="2CB0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9671268"/>
                  </a:ext>
                </a:extLst>
              </a:tr>
              <a:tr h="617450">
                <a:tc>
                  <a:txBody>
                    <a:bodyPr/>
                    <a:lstStyle/>
                    <a:p>
                      <a:pPr lvl="0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Recruitment</a:t>
                      </a:r>
                    </a:p>
                  </a:txBody>
                  <a:tcPr>
                    <a:solidFill>
                      <a:srgbClr val="2CB0B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Impression of organisation</a:t>
                      </a:r>
                    </a:p>
                    <a:p>
                      <a:r>
                        <a:rPr lang="en-GB" sz="1400" dirty="0"/>
                        <a:t>Experience of process</a:t>
                      </a:r>
                    </a:p>
                  </a:txBody>
                  <a:tcPr>
                    <a:solidFill>
                      <a:srgbClr val="2CB0B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Degree of complexity</a:t>
                      </a:r>
                    </a:p>
                    <a:p>
                      <a:r>
                        <a:rPr lang="en-GB" sz="1400" dirty="0"/>
                        <a:t>Speed and pressure</a:t>
                      </a:r>
                    </a:p>
                  </a:txBody>
                  <a:tcPr>
                    <a:solidFill>
                      <a:srgbClr val="2CB0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2513570"/>
                  </a:ext>
                </a:extLst>
              </a:tr>
              <a:tr h="617450">
                <a:tc>
                  <a:txBody>
                    <a:bodyPr/>
                    <a:lstStyle/>
                    <a:p>
                      <a:pPr lvl="0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Onboarding</a:t>
                      </a:r>
                    </a:p>
                  </a:txBody>
                  <a:tcPr>
                    <a:solidFill>
                      <a:srgbClr val="2CB0B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Self-directed / supported</a:t>
                      </a:r>
                    </a:p>
                    <a:p>
                      <a:r>
                        <a:rPr lang="en-GB" sz="1400" dirty="0"/>
                        <a:t>Speed</a:t>
                      </a:r>
                    </a:p>
                  </a:txBody>
                  <a:tcPr>
                    <a:solidFill>
                      <a:srgbClr val="2CB0B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Processes, people, decision-making, belonging</a:t>
                      </a:r>
                    </a:p>
                  </a:txBody>
                  <a:tcPr>
                    <a:solidFill>
                      <a:srgbClr val="2CB0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6278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/>
                      <a:endParaRPr lang="en-GB" sz="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470045"/>
                  </a:ext>
                </a:extLst>
              </a:tr>
              <a:tr h="617450">
                <a:tc>
                  <a:txBody>
                    <a:bodyPr/>
                    <a:lstStyle/>
                    <a:p>
                      <a:pPr lvl="0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Engagement</a:t>
                      </a:r>
                    </a:p>
                  </a:txBody>
                  <a:tcPr>
                    <a:solidFill>
                      <a:srgbClr val="2CB0B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Alignment with purpose</a:t>
                      </a:r>
                    </a:p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Team / people</a:t>
                      </a:r>
                    </a:p>
                  </a:txBody>
                  <a:tcPr>
                    <a:solidFill>
                      <a:srgbClr val="2CB0B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Clarity of purpose / alignment</a:t>
                      </a:r>
                    </a:p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Current belonging, future potential</a:t>
                      </a:r>
                    </a:p>
                  </a:txBody>
                  <a:tcPr>
                    <a:solidFill>
                      <a:srgbClr val="2CB0B8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0524148"/>
                  </a:ext>
                </a:extLst>
              </a:tr>
              <a:tr h="617450">
                <a:tc>
                  <a:txBody>
                    <a:bodyPr/>
                    <a:lstStyle/>
                    <a:p>
                      <a:pPr lvl="0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Development</a:t>
                      </a:r>
                    </a:p>
                  </a:txBody>
                  <a:tcPr>
                    <a:solidFill>
                      <a:srgbClr val="2CB0B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In current role</a:t>
                      </a:r>
                    </a:p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Short and longer term goals</a:t>
                      </a:r>
                    </a:p>
                  </a:txBody>
                  <a:tcPr>
                    <a:solidFill>
                      <a:srgbClr val="2CB0B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Skills &amp; competences</a:t>
                      </a:r>
                    </a:p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Stretch &amp; support</a:t>
                      </a:r>
                    </a:p>
                  </a:txBody>
                  <a:tcPr>
                    <a:solidFill>
                      <a:srgbClr val="2CB0B8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524806"/>
                  </a:ext>
                </a:extLst>
              </a:tr>
              <a:tr h="617450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Retention</a:t>
                      </a:r>
                    </a:p>
                  </a:txBody>
                  <a:tcPr>
                    <a:solidFill>
                      <a:srgbClr val="2CB0B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Job satisfaction</a:t>
                      </a:r>
                    </a:p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Alignment of personal/professional</a:t>
                      </a:r>
                    </a:p>
                  </a:txBody>
                  <a:tcPr>
                    <a:solidFill>
                      <a:srgbClr val="2CB0B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Hygiene factors</a:t>
                      </a:r>
                    </a:p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Actual and potential</a:t>
                      </a:r>
                    </a:p>
                  </a:txBody>
                  <a:tcPr>
                    <a:solidFill>
                      <a:srgbClr val="2CB0B8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15551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/>
                      <a:endParaRPr lang="en-GB" sz="100" b="1" dirty="0">
                        <a:solidFill>
                          <a:srgbClr val="2CB0B8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475589"/>
                  </a:ext>
                </a:extLst>
              </a:tr>
              <a:tr h="617450">
                <a:tc>
                  <a:txBody>
                    <a:bodyPr/>
                    <a:lstStyle/>
                    <a:p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Exit</a:t>
                      </a:r>
                    </a:p>
                  </a:txBody>
                  <a:tcPr>
                    <a:solidFill>
                      <a:srgbClr val="2CB0B8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Context &amp; catalyst</a:t>
                      </a:r>
                    </a:p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Process and relationships</a:t>
                      </a:r>
                    </a:p>
                  </a:txBody>
                  <a:tcPr>
                    <a:solidFill>
                      <a:srgbClr val="2CB0B8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Candour</a:t>
                      </a:r>
                    </a:p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Transition support</a:t>
                      </a:r>
                    </a:p>
                  </a:txBody>
                  <a:tcPr>
                    <a:solidFill>
                      <a:srgbClr val="2CB0B8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353796"/>
                  </a:ext>
                </a:extLst>
              </a:tr>
              <a:tr h="617450">
                <a:tc>
                  <a:txBody>
                    <a:bodyPr/>
                    <a:lstStyle/>
                    <a:p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Alumni</a:t>
                      </a:r>
                    </a:p>
                  </a:txBody>
                  <a:tcPr>
                    <a:solidFill>
                      <a:srgbClr val="2CB0B8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Impression and reputation</a:t>
                      </a:r>
                    </a:p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Return / recommendation</a:t>
                      </a:r>
                    </a:p>
                  </a:txBody>
                  <a:tcPr>
                    <a:solidFill>
                      <a:srgbClr val="2CB0B8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Relationship and reciprocity</a:t>
                      </a:r>
                    </a:p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Ambassador</a:t>
                      </a:r>
                    </a:p>
                  </a:txBody>
                  <a:tcPr>
                    <a:solidFill>
                      <a:srgbClr val="2CB0B8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8262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8259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9D1A2-92FB-49F1-8A79-2BD4E7A4F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211" y="244103"/>
            <a:ext cx="11035055" cy="872004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2CB0B8"/>
                </a:solidFill>
                <a:latin typeface="+mn-lt"/>
              </a:rPr>
              <a:t>Context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F3B3E22-17F8-FF5B-057C-238387EC9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624" y="1218977"/>
            <a:ext cx="5323114" cy="1915886"/>
          </a:xfrm>
        </p:spPr>
        <p:txBody>
          <a:bodyPr numCol="1"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3200" b="1" dirty="0">
                <a:solidFill>
                  <a:srgbClr val="2CB0B8"/>
                </a:solidFill>
              </a:rPr>
              <a:t>Policy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sz="2800" dirty="0">
                <a:solidFill>
                  <a:srgbClr val="2CB0B8"/>
                </a:solidFill>
              </a:rPr>
              <a:t>Employment Law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sz="2800" dirty="0">
                <a:solidFill>
                  <a:srgbClr val="2CB0B8"/>
                </a:solidFill>
              </a:rPr>
              <a:t>Employee Handbook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242B602-7A94-D5AD-2A29-C8C28D353CF1}"/>
              </a:ext>
            </a:extLst>
          </p:cNvPr>
          <p:cNvSpPr txBox="1">
            <a:spLocks/>
          </p:cNvSpPr>
          <p:nvPr/>
        </p:nvSpPr>
        <p:spPr>
          <a:xfrm>
            <a:off x="6096000" y="1218977"/>
            <a:ext cx="5323114" cy="1915886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3200" b="1" dirty="0">
                <a:solidFill>
                  <a:srgbClr val="2CB0B8"/>
                </a:solidFill>
              </a:rPr>
              <a:t>Culture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sz="2800" dirty="0">
                <a:solidFill>
                  <a:srgbClr val="2CB0B8"/>
                </a:solidFill>
              </a:rPr>
              <a:t>How we do things around here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sz="2800" dirty="0">
                <a:solidFill>
                  <a:srgbClr val="2CB0B8"/>
                </a:solidFill>
              </a:rPr>
              <a:t>Reputation &amp; inference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81B3E-A309-7B5C-1BE5-03310382AB2E}"/>
              </a:ext>
            </a:extLst>
          </p:cNvPr>
          <p:cNvSpPr txBox="1">
            <a:spLocks/>
          </p:cNvSpPr>
          <p:nvPr/>
        </p:nvSpPr>
        <p:spPr>
          <a:xfrm>
            <a:off x="1184564" y="3903997"/>
            <a:ext cx="5323114" cy="2613116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3200" b="1" dirty="0">
                <a:solidFill>
                  <a:srgbClr val="2CB0B8"/>
                </a:solidFill>
              </a:rPr>
              <a:t>Management</a:t>
            </a:r>
            <a:r>
              <a:rPr lang="en-GB" sz="3200" dirty="0">
                <a:solidFill>
                  <a:srgbClr val="2CB0B8"/>
                </a:solidFill>
              </a:rPr>
              <a:t> </a:t>
            </a:r>
            <a:r>
              <a:rPr lang="en-GB" sz="3200" b="1" dirty="0">
                <a:solidFill>
                  <a:srgbClr val="2CB0B8"/>
                </a:solidFill>
              </a:rPr>
              <a:t>discretion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sz="2800" dirty="0">
                <a:solidFill>
                  <a:srgbClr val="2CB0B8"/>
                </a:solidFill>
              </a:rPr>
              <a:t>Custom &amp; practice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sz="2800" dirty="0">
                <a:solidFill>
                  <a:srgbClr val="2CB0B8"/>
                </a:solidFill>
              </a:rPr>
              <a:t>Employee circumstances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sz="2800" dirty="0">
                <a:solidFill>
                  <a:srgbClr val="2CB0B8"/>
                </a:solidFill>
              </a:rPr>
              <a:t>Company circumstances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817A877-5F4B-4A00-BED4-FEE2F62BBF3E}"/>
              </a:ext>
            </a:extLst>
          </p:cNvPr>
          <p:cNvSpPr txBox="1">
            <a:spLocks/>
          </p:cNvSpPr>
          <p:nvPr/>
        </p:nvSpPr>
        <p:spPr>
          <a:xfrm>
            <a:off x="6681506" y="5005087"/>
            <a:ext cx="4379080" cy="1512026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3200" b="1" dirty="0">
                <a:solidFill>
                  <a:srgbClr val="2CB0B8"/>
                </a:solidFill>
              </a:rPr>
              <a:t>Be a human being</a:t>
            </a:r>
          </a:p>
        </p:txBody>
      </p:sp>
      <p:pic>
        <p:nvPicPr>
          <p:cNvPr id="1032" name="Picture 8" descr="Book Cover Transparent Background | PNG Mart">
            <a:extLst>
              <a:ext uri="{FF2B5EF4-FFF2-40B4-BE49-F238E27FC236}">
                <a16:creationId xmlns:a16="http://schemas.microsoft.com/office/drawing/2014/main" id="{8EE801F4-7238-40E4-27AD-B2C70C562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01265" flipH="1" flipV="1">
            <a:off x="4574727" y="2412311"/>
            <a:ext cx="589329" cy="79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ow to Set Healthy Boundaries &amp; Build Positive Relationships">
            <a:extLst>
              <a:ext uri="{FF2B5EF4-FFF2-40B4-BE49-F238E27FC236}">
                <a16:creationId xmlns:a16="http://schemas.microsoft.com/office/drawing/2014/main" id="{C627C2C7-1244-F32B-072D-BC5EEB45E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42140" y="4335805"/>
            <a:ext cx="1537167" cy="76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andshakes and Indigenous Peoples">
            <a:extLst>
              <a:ext uri="{FF2B5EF4-FFF2-40B4-BE49-F238E27FC236}">
                <a16:creationId xmlns:a16="http://schemas.microsoft.com/office/drawing/2014/main" id="{A00A3A44-1691-ADAF-4B29-2E4298D9B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465" y="3047943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935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9D1A2-92FB-49F1-8A79-2BD4E7A4F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697" y="180782"/>
            <a:ext cx="6500190" cy="926106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2CB0B8"/>
                </a:solidFill>
              </a:rPr>
              <a:t>What a line manager provides</a:t>
            </a:r>
          </a:p>
        </p:txBody>
      </p:sp>
      <p:pic>
        <p:nvPicPr>
          <p:cNvPr id="6" name="Picture 10" descr="Image result for employee without direction">
            <a:extLst>
              <a:ext uri="{FF2B5EF4-FFF2-40B4-BE49-F238E27FC236}">
                <a16:creationId xmlns:a16="http://schemas.microsoft.com/office/drawing/2014/main" id="{FEF4013C-EC48-4B5E-BCAD-191055626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44" y="1087393"/>
            <a:ext cx="3798372" cy="252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age result for team engagement">
            <a:extLst>
              <a:ext uri="{FF2B5EF4-FFF2-40B4-BE49-F238E27FC236}">
                <a16:creationId xmlns:a16="http://schemas.microsoft.com/office/drawing/2014/main" id="{839273E4-CFC2-4D84-94DF-8D47D4A24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44" y="4123788"/>
            <a:ext cx="3798372" cy="253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948F1CF-C3E3-44A8-A027-C5168178D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8816" y="3032925"/>
            <a:ext cx="1939453" cy="7921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>
                <a:solidFill>
                  <a:srgbClr val="2CB0B8"/>
                </a:solidFill>
              </a:rPr>
              <a:t>Clarity &amp; Direction</a:t>
            </a:r>
          </a:p>
          <a:p>
            <a:endParaRPr lang="en-GB">
              <a:solidFill>
                <a:srgbClr val="2CB0B8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AADF85A-8D2E-4C26-BD4C-9AB3C01C795B}"/>
              </a:ext>
            </a:extLst>
          </p:cNvPr>
          <p:cNvSpPr txBox="1">
            <a:spLocks/>
          </p:cNvSpPr>
          <p:nvPr/>
        </p:nvSpPr>
        <p:spPr>
          <a:xfrm>
            <a:off x="4158816" y="4015752"/>
            <a:ext cx="1822601" cy="12991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600" dirty="0">
                <a:solidFill>
                  <a:srgbClr val="2CB0B8"/>
                </a:solidFill>
              </a:rPr>
              <a:t>Context &amp; the bigger picture</a:t>
            </a:r>
          </a:p>
          <a:p>
            <a:endParaRPr lang="en-GB" sz="2600" dirty="0">
              <a:solidFill>
                <a:srgbClr val="2CB0B8"/>
              </a:solidFill>
            </a:endParaRPr>
          </a:p>
        </p:txBody>
      </p:sp>
      <p:pic>
        <p:nvPicPr>
          <p:cNvPr id="10" name="Picture 2" descr="Image result for performance management why bother">
            <a:extLst>
              <a:ext uri="{FF2B5EF4-FFF2-40B4-BE49-F238E27FC236}">
                <a16:creationId xmlns:a16="http://schemas.microsoft.com/office/drawing/2014/main" id="{D64FA638-A4AA-4D13-9F91-834086877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62" y="1086006"/>
            <a:ext cx="3989294" cy="252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F228BF4-5759-48EC-BE28-47B61E75A5B1}"/>
              </a:ext>
            </a:extLst>
          </p:cNvPr>
          <p:cNvSpPr txBox="1">
            <a:spLocks/>
          </p:cNvSpPr>
          <p:nvPr/>
        </p:nvSpPr>
        <p:spPr>
          <a:xfrm>
            <a:off x="5981417" y="3030280"/>
            <a:ext cx="2085336" cy="7921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600" dirty="0">
                <a:solidFill>
                  <a:srgbClr val="2CB0B8"/>
                </a:solidFill>
              </a:rPr>
              <a:t>Appreciation &amp; Challenge</a:t>
            </a:r>
          </a:p>
          <a:p>
            <a:endParaRPr lang="en-GB" sz="2600" dirty="0">
              <a:solidFill>
                <a:srgbClr val="2CB0B8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EB63647-8429-487D-AEC8-F0CA1765218D}"/>
              </a:ext>
            </a:extLst>
          </p:cNvPr>
          <p:cNvSpPr txBox="1">
            <a:spLocks/>
          </p:cNvSpPr>
          <p:nvPr/>
        </p:nvSpPr>
        <p:spPr>
          <a:xfrm>
            <a:off x="6349027" y="147001"/>
            <a:ext cx="3989294" cy="9936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rgbClr val="2CB0B8"/>
                </a:solidFill>
              </a:rPr>
              <a:t>…in a church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15E4F76-920C-4232-9CCC-840BCEDD10E2}"/>
              </a:ext>
            </a:extLst>
          </p:cNvPr>
          <p:cNvSpPr txBox="1">
            <a:spLocks/>
          </p:cNvSpPr>
          <p:nvPr/>
        </p:nvSpPr>
        <p:spPr>
          <a:xfrm>
            <a:off x="5981417" y="4020200"/>
            <a:ext cx="1822601" cy="1923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600" dirty="0">
                <a:solidFill>
                  <a:srgbClr val="2CB0B8"/>
                </a:solidFill>
              </a:rPr>
              <a:t>Behaviours &amp; impact – with a biblical lens?</a:t>
            </a:r>
          </a:p>
          <a:p>
            <a:endParaRPr lang="en-GB" sz="2600" dirty="0">
              <a:solidFill>
                <a:srgbClr val="2CB0B8"/>
              </a:solidFill>
            </a:endParaRPr>
          </a:p>
        </p:txBody>
      </p:sp>
      <p:pic>
        <p:nvPicPr>
          <p:cNvPr id="1026" name="Picture 2" descr="7,432 Stone Dropping Into Water Ripple Images, Stock Photos &amp; Vectors |  Shutterstock">
            <a:extLst>
              <a:ext uri="{FF2B5EF4-FFF2-40B4-BE49-F238E27FC236}">
                <a16:creationId xmlns:a16="http://schemas.microsoft.com/office/drawing/2014/main" id="{24859A89-ABE7-513C-C910-87178C8DB2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52" t="372" r="9346" b="8811"/>
          <a:stretch/>
        </p:blipFill>
        <p:spPr bwMode="auto">
          <a:xfrm>
            <a:off x="7426344" y="4123788"/>
            <a:ext cx="4405212" cy="242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927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BF90E64-0625-43DB-9B09-61AD968B0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636" y="230655"/>
            <a:ext cx="10515600" cy="764428"/>
          </a:xfrm>
        </p:spPr>
        <p:txBody>
          <a:bodyPr/>
          <a:lstStyle/>
          <a:p>
            <a:r>
              <a:rPr lang="en-GB" b="1" dirty="0">
                <a:solidFill>
                  <a:srgbClr val="2CB0B8"/>
                </a:solidFill>
              </a:rPr>
              <a:t>What a line manager is </a:t>
            </a:r>
            <a:r>
              <a:rPr lang="en-GB" b="1" i="1" dirty="0">
                <a:solidFill>
                  <a:srgbClr val="2CB0B8"/>
                </a:solidFill>
              </a:rPr>
              <a:t>not</a:t>
            </a:r>
            <a:endParaRPr lang="en-GB" b="1" dirty="0">
              <a:solidFill>
                <a:srgbClr val="2CB0B8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B7469B9-CF06-478E-A09B-8A75E1070A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544" r="5984"/>
          <a:stretch/>
        </p:blipFill>
        <p:spPr>
          <a:xfrm>
            <a:off x="551330" y="1207897"/>
            <a:ext cx="2619254" cy="2005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A7B2CF-FF40-45C9-82E5-0F437750F7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391" r="14138"/>
          <a:stretch/>
        </p:blipFill>
        <p:spPr>
          <a:xfrm>
            <a:off x="551330" y="3599168"/>
            <a:ext cx="2619254" cy="2005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5BDB54-6CED-4C4B-8862-373038B16ED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980" r="9942"/>
          <a:stretch/>
        </p:blipFill>
        <p:spPr>
          <a:xfrm>
            <a:off x="6997439" y="1207897"/>
            <a:ext cx="2724291" cy="20053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D35EAE-A3DF-4C50-AAF0-067722EA9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4227" y="1584381"/>
            <a:ext cx="2509922" cy="13914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>
                <a:solidFill>
                  <a:srgbClr val="2CB0B8"/>
                </a:solidFill>
              </a:rPr>
              <a:t>Best friend </a:t>
            </a:r>
          </a:p>
          <a:p>
            <a:pPr marL="0" indent="0">
              <a:buNone/>
            </a:pPr>
            <a:r>
              <a:rPr lang="en-GB" sz="2400">
                <a:solidFill>
                  <a:srgbClr val="2CB0B8"/>
                </a:solidFill>
              </a:rPr>
              <a:t>Emotional crutch</a:t>
            </a:r>
          </a:p>
          <a:p>
            <a:pPr marL="0" indent="0">
              <a:buNone/>
            </a:pPr>
            <a:r>
              <a:rPr lang="en-GB" sz="2400">
                <a:solidFill>
                  <a:srgbClr val="2CB0B8"/>
                </a:solidFill>
              </a:rPr>
              <a:t>Therapist</a:t>
            </a:r>
          </a:p>
          <a:p>
            <a:endParaRPr lang="en-GB" sz="2400">
              <a:solidFill>
                <a:srgbClr val="2CB0B8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D2BEB2E-6320-44B1-8ACD-9E5646F926BD}"/>
              </a:ext>
            </a:extLst>
          </p:cNvPr>
          <p:cNvSpPr txBox="1">
            <a:spLocks/>
          </p:cNvSpPr>
          <p:nvPr/>
        </p:nvSpPr>
        <p:spPr>
          <a:xfrm>
            <a:off x="3344227" y="4288019"/>
            <a:ext cx="2024856" cy="627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>
                <a:solidFill>
                  <a:srgbClr val="2CB0B8"/>
                </a:solidFill>
              </a:rPr>
              <a:t>Cheerleader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400">
              <a:solidFill>
                <a:srgbClr val="2CB0B8"/>
              </a:solidFill>
            </a:endParaRPr>
          </a:p>
          <a:p>
            <a:endParaRPr lang="en-GB" sz="2400">
              <a:solidFill>
                <a:srgbClr val="2CB0B8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4886A1F-F3DF-42D7-88F5-DFB81D54395C}"/>
              </a:ext>
            </a:extLst>
          </p:cNvPr>
          <p:cNvSpPr txBox="1">
            <a:spLocks/>
          </p:cNvSpPr>
          <p:nvPr/>
        </p:nvSpPr>
        <p:spPr>
          <a:xfrm>
            <a:off x="9852592" y="1514808"/>
            <a:ext cx="2024856" cy="1391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>
                <a:solidFill>
                  <a:srgbClr val="2CB0B8"/>
                </a:solidFill>
              </a:rPr>
              <a:t>Superhero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>
                <a:solidFill>
                  <a:srgbClr val="2CB0B8"/>
                </a:solidFill>
              </a:rPr>
              <a:t>Saviour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>
                <a:solidFill>
                  <a:srgbClr val="2CB0B8"/>
                </a:solidFill>
              </a:rPr>
              <a:t>Guru</a:t>
            </a:r>
          </a:p>
          <a:p>
            <a:endParaRPr lang="en-GB" sz="2400">
              <a:solidFill>
                <a:srgbClr val="2CB0B8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5843FA-EA1B-4621-8331-E4E50FE853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7439" y="3530255"/>
            <a:ext cx="2724291" cy="2143125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8167562-325A-4A83-9F43-6AFA442A60D6}"/>
              </a:ext>
            </a:extLst>
          </p:cNvPr>
          <p:cNvSpPr txBox="1">
            <a:spLocks/>
          </p:cNvSpPr>
          <p:nvPr/>
        </p:nvSpPr>
        <p:spPr>
          <a:xfrm>
            <a:off x="9852592" y="3906078"/>
            <a:ext cx="2024856" cy="139147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>
                <a:solidFill>
                  <a:srgbClr val="2CB0B8"/>
                </a:solidFill>
              </a:rPr>
              <a:t>Domineering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>
                <a:solidFill>
                  <a:srgbClr val="2CB0B8"/>
                </a:solidFill>
              </a:rPr>
              <a:t>Coercive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>
                <a:solidFill>
                  <a:srgbClr val="2CB0B8"/>
                </a:solidFill>
              </a:rPr>
              <a:t>Self-aggrandising</a:t>
            </a:r>
          </a:p>
          <a:p>
            <a:endParaRPr lang="en-GB" sz="2400">
              <a:solidFill>
                <a:srgbClr val="2CB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062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questions and feedback">
            <a:extLst>
              <a:ext uri="{FF2B5EF4-FFF2-40B4-BE49-F238E27FC236}">
                <a16:creationId xmlns:a16="http://schemas.microsoft.com/office/drawing/2014/main" id="{942561D7-CE3A-2BF4-03CD-02C37961B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273" y="1324708"/>
            <a:ext cx="3894442" cy="470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32E4A45-8E07-23F6-EC2A-2A80395A6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636" y="230655"/>
            <a:ext cx="10515600" cy="764428"/>
          </a:xfrm>
        </p:spPr>
        <p:txBody>
          <a:bodyPr/>
          <a:lstStyle/>
          <a:p>
            <a:r>
              <a:rPr lang="en-GB" b="1" dirty="0">
                <a:solidFill>
                  <a:srgbClr val="2CB0B8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3732736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7881FB5E-2A8B-4E7F-879E-DB381ED48F0B}"/>
              </a:ext>
            </a:extLst>
          </p:cNvPr>
          <p:cNvSpPr txBox="1"/>
          <p:nvPr/>
        </p:nvSpPr>
        <p:spPr>
          <a:xfrm rot="21360508">
            <a:off x="4542027" y="4149318"/>
            <a:ext cx="3612329" cy="1713576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3401868"/>
              </a:avLst>
            </a:prstTxWarp>
            <a:spAutoFit/>
          </a:bodyPr>
          <a:lstStyle/>
          <a:p>
            <a:r>
              <a:rPr lang="en-GB" sz="2800" dirty="0">
                <a:solidFill>
                  <a:srgbClr val="9900FF"/>
                </a:solidFill>
              </a:rPr>
              <a:t>Looking back </a:t>
            </a:r>
          </a:p>
          <a:p>
            <a:r>
              <a:rPr lang="en-GB" sz="2800" dirty="0">
                <a:solidFill>
                  <a:srgbClr val="9900FF"/>
                </a:solidFill>
              </a:rPr>
              <a:t>Looking forward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60A08553-F131-9942-1C84-5B463AEABCB1}"/>
              </a:ext>
            </a:extLst>
          </p:cNvPr>
          <p:cNvSpPr/>
          <p:nvPr/>
        </p:nvSpPr>
        <p:spPr>
          <a:xfrm>
            <a:off x="6837124" y="1924088"/>
            <a:ext cx="1652639" cy="1120012"/>
          </a:xfrm>
          <a:custGeom>
            <a:avLst/>
            <a:gdLst>
              <a:gd name="connsiteX0" fmla="*/ 0 w 1652639"/>
              <a:gd name="connsiteY0" fmla="*/ 0 h 1120012"/>
              <a:gd name="connsiteX1" fmla="*/ 1652639 w 1652639"/>
              <a:gd name="connsiteY1" fmla="*/ 0 h 1120012"/>
              <a:gd name="connsiteX2" fmla="*/ 1652639 w 1652639"/>
              <a:gd name="connsiteY2" fmla="*/ 1120012 h 1120012"/>
              <a:gd name="connsiteX3" fmla="*/ 0 w 1652639"/>
              <a:gd name="connsiteY3" fmla="*/ 1120012 h 1120012"/>
              <a:gd name="connsiteX4" fmla="*/ 0 w 1652639"/>
              <a:gd name="connsiteY4" fmla="*/ 0 h 1120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2639" h="1120012">
                <a:moveTo>
                  <a:pt x="0" y="0"/>
                </a:moveTo>
                <a:lnTo>
                  <a:pt x="1652639" y="0"/>
                </a:lnTo>
                <a:lnTo>
                  <a:pt x="1652639" y="1120012"/>
                </a:lnTo>
                <a:lnTo>
                  <a:pt x="0" y="112001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400" kern="1200">
                <a:solidFill>
                  <a:srgbClr val="2CB0B8"/>
                </a:solidFill>
              </a:rPr>
              <a:t>Ongoing Reviews</a:t>
            </a:r>
          </a:p>
        </p:txBody>
      </p:sp>
      <p:sp>
        <p:nvSpPr>
          <p:cNvPr id="5" name="Arrow: Circular 4">
            <a:extLst>
              <a:ext uri="{FF2B5EF4-FFF2-40B4-BE49-F238E27FC236}">
                <a16:creationId xmlns:a16="http://schemas.microsoft.com/office/drawing/2014/main" id="{8B3616D0-D3AA-6750-3362-AC4818D88A3D}"/>
              </a:ext>
            </a:extLst>
          </p:cNvPr>
          <p:cNvSpPr/>
          <p:nvPr/>
        </p:nvSpPr>
        <p:spPr>
          <a:xfrm rot="195030">
            <a:off x="4751905" y="1459530"/>
            <a:ext cx="3421390" cy="3594712"/>
          </a:xfrm>
          <a:prstGeom prst="circularArrow">
            <a:avLst>
              <a:gd name="adj1" fmla="val 8253"/>
              <a:gd name="adj2" fmla="val 576547"/>
              <a:gd name="adj3" fmla="val 2572133"/>
              <a:gd name="adj4" fmla="val 21015600"/>
              <a:gd name="adj5" fmla="val 9629"/>
            </a:avLst>
          </a:prstGeom>
          <a:solidFill>
            <a:srgbClr val="2CB0B8"/>
          </a:solidFill>
          <a:ln>
            <a:solidFill>
              <a:srgbClr val="2CB0B8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rgbClr r="0" g="0" b="0"/>
          </a:lnRef>
          <a:fillRef idx="2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/>
          <a:lstStyle/>
          <a:p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A92F86C-DF0D-ED6C-F8AB-86C852AA22D1}"/>
              </a:ext>
            </a:extLst>
          </p:cNvPr>
          <p:cNvSpPr/>
          <p:nvPr/>
        </p:nvSpPr>
        <p:spPr>
          <a:xfrm>
            <a:off x="5166454" y="4463242"/>
            <a:ext cx="2062016" cy="1120012"/>
          </a:xfrm>
          <a:custGeom>
            <a:avLst/>
            <a:gdLst>
              <a:gd name="connsiteX0" fmla="*/ 0 w 2062016"/>
              <a:gd name="connsiteY0" fmla="*/ 0 h 1120012"/>
              <a:gd name="connsiteX1" fmla="*/ 2062016 w 2062016"/>
              <a:gd name="connsiteY1" fmla="*/ 0 h 1120012"/>
              <a:gd name="connsiteX2" fmla="*/ 2062016 w 2062016"/>
              <a:gd name="connsiteY2" fmla="*/ 1120012 h 1120012"/>
              <a:gd name="connsiteX3" fmla="*/ 0 w 2062016"/>
              <a:gd name="connsiteY3" fmla="*/ 1120012 h 1120012"/>
              <a:gd name="connsiteX4" fmla="*/ 0 w 2062016"/>
              <a:gd name="connsiteY4" fmla="*/ 0 h 1120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2016" h="1120012">
                <a:moveTo>
                  <a:pt x="0" y="0"/>
                </a:moveTo>
                <a:lnTo>
                  <a:pt x="2062016" y="0"/>
                </a:lnTo>
                <a:lnTo>
                  <a:pt x="2062016" y="1120012"/>
                </a:lnTo>
                <a:lnTo>
                  <a:pt x="0" y="112001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400" kern="1200" dirty="0">
                <a:solidFill>
                  <a:srgbClr val="2CB0B8"/>
                </a:solidFill>
              </a:rPr>
              <a:t>Annual Review</a:t>
            </a:r>
          </a:p>
        </p:txBody>
      </p:sp>
      <p:sp>
        <p:nvSpPr>
          <p:cNvPr id="10" name="Arrow: Circular 9">
            <a:extLst>
              <a:ext uri="{FF2B5EF4-FFF2-40B4-BE49-F238E27FC236}">
                <a16:creationId xmlns:a16="http://schemas.microsoft.com/office/drawing/2014/main" id="{5D74FE8C-72E3-97B3-5374-80F54EFBED08}"/>
              </a:ext>
            </a:extLst>
          </p:cNvPr>
          <p:cNvSpPr/>
          <p:nvPr/>
        </p:nvSpPr>
        <p:spPr>
          <a:xfrm rot="234605">
            <a:off x="4375905" y="1876552"/>
            <a:ext cx="3576984" cy="3195295"/>
          </a:xfrm>
          <a:prstGeom prst="circularArrow">
            <a:avLst>
              <a:gd name="adj1" fmla="val 8253"/>
              <a:gd name="adj2" fmla="val 576547"/>
              <a:gd name="adj3" fmla="val 10807853"/>
              <a:gd name="adj4" fmla="val 7651320"/>
              <a:gd name="adj5" fmla="val 9629"/>
            </a:avLst>
          </a:prstGeom>
          <a:solidFill>
            <a:srgbClr val="2CB0B8"/>
          </a:solidFill>
          <a:ln>
            <a:solidFill>
              <a:srgbClr val="2CB0B8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rgbClr r="0" g="0" b="0"/>
          </a:lnRef>
          <a:fillRef idx="2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/>
          <a:lstStyle/>
          <a:p>
            <a:endParaRPr lang="en-GB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97C7C08-07A0-DD69-63A5-96D740E5FD00}"/>
              </a:ext>
            </a:extLst>
          </p:cNvPr>
          <p:cNvSpPr/>
          <p:nvPr/>
        </p:nvSpPr>
        <p:spPr>
          <a:xfrm>
            <a:off x="3452569" y="1924088"/>
            <a:ext cx="2557824" cy="1120012"/>
          </a:xfrm>
          <a:custGeom>
            <a:avLst/>
            <a:gdLst>
              <a:gd name="connsiteX0" fmla="*/ 0 w 2557824"/>
              <a:gd name="connsiteY0" fmla="*/ 0 h 1120012"/>
              <a:gd name="connsiteX1" fmla="*/ 2557824 w 2557824"/>
              <a:gd name="connsiteY1" fmla="*/ 0 h 1120012"/>
              <a:gd name="connsiteX2" fmla="*/ 2557824 w 2557824"/>
              <a:gd name="connsiteY2" fmla="*/ 1120012 h 1120012"/>
              <a:gd name="connsiteX3" fmla="*/ 0 w 2557824"/>
              <a:gd name="connsiteY3" fmla="*/ 1120012 h 1120012"/>
              <a:gd name="connsiteX4" fmla="*/ 0 w 2557824"/>
              <a:gd name="connsiteY4" fmla="*/ 0 h 1120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7824" h="1120012">
                <a:moveTo>
                  <a:pt x="0" y="0"/>
                </a:moveTo>
                <a:lnTo>
                  <a:pt x="2557824" y="0"/>
                </a:lnTo>
                <a:lnTo>
                  <a:pt x="2557824" y="1120012"/>
                </a:lnTo>
                <a:lnTo>
                  <a:pt x="0" y="112001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GB" sz="2400" kern="1200" dirty="0">
                <a:solidFill>
                  <a:srgbClr val="2CB0B8"/>
                </a:solidFill>
              </a:rPr>
              <a:t>Aims / Goals</a:t>
            </a:r>
          </a:p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GB" sz="2400" kern="1200" dirty="0">
                <a:solidFill>
                  <a:srgbClr val="2CB0B8"/>
                </a:solidFill>
              </a:rPr>
              <a:t>(Objectives)</a:t>
            </a:r>
          </a:p>
        </p:txBody>
      </p:sp>
      <p:sp>
        <p:nvSpPr>
          <p:cNvPr id="19" name="Arrow: Circular 18">
            <a:extLst>
              <a:ext uri="{FF2B5EF4-FFF2-40B4-BE49-F238E27FC236}">
                <a16:creationId xmlns:a16="http://schemas.microsoft.com/office/drawing/2014/main" id="{0FE2C089-A3BD-BCE7-82B7-067F1218C38B}"/>
              </a:ext>
            </a:extLst>
          </p:cNvPr>
          <p:cNvSpPr/>
          <p:nvPr/>
        </p:nvSpPr>
        <p:spPr>
          <a:xfrm rot="496151">
            <a:off x="4681343" y="1368623"/>
            <a:ext cx="2978394" cy="3295314"/>
          </a:xfrm>
          <a:prstGeom prst="circularArrow">
            <a:avLst>
              <a:gd name="adj1" fmla="val 8253"/>
              <a:gd name="adj2" fmla="val 576547"/>
              <a:gd name="adj3" fmla="val 17652454"/>
              <a:gd name="adj4" fmla="val 14170999"/>
              <a:gd name="adj5" fmla="val 9629"/>
            </a:avLst>
          </a:prstGeom>
          <a:solidFill>
            <a:srgbClr val="2CB0B8"/>
          </a:solidFill>
          <a:ln>
            <a:solidFill>
              <a:srgbClr val="2CB0B8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rgbClr r="0" g="0" b="0"/>
          </a:lnRef>
          <a:fillRef idx="2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/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7D275A-366C-4D16-84AF-7E0E76344D54}"/>
              </a:ext>
            </a:extLst>
          </p:cNvPr>
          <p:cNvSpPr txBox="1"/>
          <p:nvPr/>
        </p:nvSpPr>
        <p:spPr>
          <a:xfrm>
            <a:off x="5670895" y="2886165"/>
            <a:ext cx="1178859" cy="584775"/>
          </a:xfrm>
          <a:prstGeom prst="rect">
            <a:avLst/>
          </a:prstGeom>
          <a:solidFill>
            <a:srgbClr val="2CB0B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>
                <a:solidFill>
                  <a:schemeClr val="bg1"/>
                </a:solidFill>
              </a:rPr>
              <a:t>What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093B1B-21A1-4FBA-ACE8-2096DED1F833}"/>
              </a:ext>
            </a:extLst>
          </p:cNvPr>
          <p:cNvSpPr txBox="1"/>
          <p:nvPr/>
        </p:nvSpPr>
        <p:spPr>
          <a:xfrm>
            <a:off x="5670895" y="3502819"/>
            <a:ext cx="1178859" cy="584775"/>
          </a:xfrm>
          <a:prstGeom prst="rect">
            <a:avLst/>
          </a:prstGeom>
          <a:solidFill>
            <a:srgbClr val="2CB0B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>
                <a:solidFill>
                  <a:schemeClr val="bg1"/>
                </a:solidFill>
              </a:rPr>
              <a:t>How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7AC0EC-8F18-4718-9A4E-B4BB299070D1}"/>
              </a:ext>
            </a:extLst>
          </p:cNvPr>
          <p:cNvSpPr txBox="1"/>
          <p:nvPr/>
        </p:nvSpPr>
        <p:spPr>
          <a:xfrm rot="18341442">
            <a:off x="2759526" y="1304050"/>
            <a:ext cx="2724681" cy="1161682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917070"/>
              </a:avLst>
            </a:prstTxWarp>
            <a:spAutoFit/>
          </a:bodyPr>
          <a:lstStyle/>
          <a:p>
            <a:pPr algn="ctr"/>
            <a:r>
              <a:rPr lang="en-GB" sz="2800" dirty="0">
                <a:solidFill>
                  <a:srgbClr val="9900FF"/>
                </a:solidFill>
              </a:rPr>
              <a:t>Contracting</a:t>
            </a:r>
          </a:p>
          <a:p>
            <a:r>
              <a:rPr lang="en-GB" sz="2800" dirty="0">
                <a:solidFill>
                  <a:srgbClr val="9900FF"/>
                </a:solidFill>
              </a:rPr>
              <a:t>Setting Expectations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FDCA5B-7CDF-42D1-9A81-45605624831F}"/>
              </a:ext>
            </a:extLst>
          </p:cNvPr>
          <p:cNvSpPr txBox="1"/>
          <p:nvPr/>
        </p:nvSpPr>
        <p:spPr>
          <a:xfrm rot="3688487">
            <a:off x="6005233" y="1942255"/>
            <a:ext cx="4194584" cy="1713576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567246"/>
              </a:avLst>
            </a:prstTxWarp>
            <a:spAutoFit/>
          </a:bodyPr>
          <a:lstStyle/>
          <a:p>
            <a:r>
              <a:rPr lang="en-GB" sz="2800" dirty="0">
                <a:solidFill>
                  <a:srgbClr val="9900FF"/>
                </a:solidFill>
              </a:rPr>
              <a:t>Guiding valuable </a:t>
            </a:r>
          </a:p>
          <a:p>
            <a:r>
              <a:rPr lang="en-GB" sz="2800" dirty="0">
                <a:solidFill>
                  <a:srgbClr val="9900FF"/>
                </a:solidFill>
              </a:rPr>
              <a:t>conversations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E9D1A2-92FB-49F1-8A79-2BD4E7A4F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696" y="5624701"/>
            <a:ext cx="3896427" cy="818215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2CB0B8"/>
                </a:solidFill>
              </a:rPr>
              <a:t>Annual Process cycle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645C65-CE47-47C2-81A4-B358F2F90D28}"/>
              </a:ext>
            </a:extLst>
          </p:cNvPr>
          <p:cNvSpPr txBox="1"/>
          <p:nvPr/>
        </p:nvSpPr>
        <p:spPr>
          <a:xfrm>
            <a:off x="503419" y="2443935"/>
            <a:ext cx="2245598" cy="1200329"/>
          </a:xfrm>
          <a:prstGeom prst="rect">
            <a:avLst/>
          </a:prstGeom>
          <a:gradFill flip="none" rotWithShape="1">
            <a:gsLst>
              <a:gs pos="59000">
                <a:srgbClr val="238C91">
                  <a:tint val="66000"/>
                  <a:satMod val="160000"/>
                </a:srgbClr>
              </a:gs>
              <a:gs pos="26000">
                <a:srgbClr val="238C91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marL="444500" indent="-269875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bg1"/>
                </a:solidFill>
              </a:rPr>
              <a:t>Vision &amp; strategy</a:t>
            </a:r>
          </a:p>
          <a:p>
            <a:pPr marL="444500" indent="-269875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bg1"/>
                </a:solidFill>
              </a:rPr>
              <a:t>Job description</a:t>
            </a:r>
          </a:p>
          <a:p>
            <a:pPr marL="444500" indent="-269875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bg1"/>
                </a:solidFill>
              </a:rPr>
              <a:t>Process documents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F1F5F6-0367-464C-90FB-0BEABD007DF5}"/>
              </a:ext>
            </a:extLst>
          </p:cNvPr>
          <p:cNvSpPr txBox="1"/>
          <p:nvPr/>
        </p:nvSpPr>
        <p:spPr>
          <a:xfrm>
            <a:off x="9471121" y="572527"/>
            <a:ext cx="2180195" cy="1477328"/>
          </a:xfrm>
          <a:prstGeom prst="rect">
            <a:avLst/>
          </a:prstGeom>
          <a:gradFill flip="none" rotWithShape="1">
            <a:gsLst>
              <a:gs pos="66000">
                <a:srgbClr val="238C91">
                  <a:tint val="66000"/>
                  <a:satMod val="160000"/>
                </a:srgbClr>
              </a:gs>
              <a:gs pos="36000">
                <a:srgbClr val="238C91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marL="444500" indent="-269875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bg1"/>
                </a:solidFill>
              </a:rPr>
              <a:t>Effective relationship</a:t>
            </a:r>
          </a:p>
          <a:p>
            <a:pPr marL="444500" indent="-269875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bg1"/>
                </a:solidFill>
              </a:rPr>
              <a:t>Communication</a:t>
            </a:r>
          </a:p>
          <a:p>
            <a:pPr marL="444500" indent="-269875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bg1"/>
                </a:solidFill>
              </a:rPr>
              <a:t>Feedback</a:t>
            </a:r>
          </a:p>
          <a:p>
            <a:pPr marL="444500" indent="-269875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bg1"/>
                </a:solidFill>
              </a:rPr>
              <a:t>Learning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07E7B6-D50A-4CEB-B2D6-3C1EACA4BC85}"/>
              </a:ext>
            </a:extLst>
          </p:cNvPr>
          <p:cNvSpPr txBox="1"/>
          <p:nvPr/>
        </p:nvSpPr>
        <p:spPr>
          <a:xfrm>
            <a:off x="7815616" y="5110479"/>
            <a:ext cx="2373594" cy="923330"/>
          </a:xfrm>
          <a:prstGeom prst="rect">
            <a:avLst/>
          </a:prstGeom>
          <a:gradFill flip="none" rotWithShape="1">
            <a:gsLst>
              <a:gs pos="66000">
                <a:srgbClr val="238C91">
                  <a:tint val="66000"/>
                  <a:satMod val="160000"/>
                </a:srgbClr>
              </a:gs>
              <a:gs pos="36000">
                <a:srgbClr val="238C91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marL="444500" indent="-269875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bg1"/>
                </a:solidFill>
              </a:rPr>
              <a:t>Horizons</a:t>
            </a:r>
          </a:p>
          <a:p>
            <a:pPr marL="444500" indent="-269875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bg1"/>
                </a:solidFill>
              </a:rPr>
              <a:t>Personal / future</a:t>
            </a:r>
          </a:p>
          <a:p>
            <a:pPr marL="444500" indent="-269875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bg1"/>
                </a:solidFill>
              </a:rPr>
              <a:t>Team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262E3B8-E272-4516-A85D-2F797FFD2816}"/>
              </a:ext>
            </a:extLst>
          </p:cNvPr>
          <p:cNvSpPr txBox="1"/>
          <p:nvPr/>
        </p:nvSpPr>
        <p:spPr>
          <a:xfrm>
            <a:off x="5670894" y="2392621"/>
            <a:ext cx="1178859" cy="461665"/>
          </a:xfrm>
          <a:prstGeom prst="rect">
            <a:avLst/>
          </a:prstGeom>
          <a:solidFill>
            <a:schemeClr val="bg1"/>
          </a:solidFill>
          <a:ln>
            <a:solidFill>
              <a:srgbClr val="2CB0B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2CB0B8"/>
                </a:solidFill>
              </a:rPr>
              <a:t>The Job</a:t>
            </a:r>
          </a:p>
        </p:txBody>
      </p:sp>
    </p:spTree>
    <p:extLst>
      <p:ext uri="{BB962C8B-B14F-4D97-AF65-F5344CB8AC3E}">
        <p14:creationId xmlns:p14="http://schemas.microsoft.com/office/powerpoint/2010/main" val="381756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/>
      <p:bldP spid="9" grpId="0"/>
      <p:bldP spid="17" grpId="0"/>
      <p:bldP spid="7" grpId="0" animBg="1"/>
      <p:bldP spid="8" grpId="0" animBg="1"/>
      <p:bldP spid="11" grpId="0"/>
      <p:bldP spid="12" grpId="0"/>
      <p:bldP spid="14" grpId="0" animBg="1"/>
      <p:bldP spid="15" grpId="0" animBg="1"/>
      <p:bldP spid="16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2029</TotalTime>
  <Words>894</Words>
  <Application>Microsoft Office PowerPoint</Application>
  <PresentationFormat>Widescreen</PresentationFormat>
  <Paragraphs>267</Paragraphs>
  <Slides>21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Wingdings</vt:lpstr>
      <vt:lpstr>Office Theme</vt:lpstr>
      <vt:lpstr>Setting the HR foundations</vt:lpstr>
      <vt:lpstr>Overview</vt:lpstr>
      <vt:lpstr>Aim for today</vt:lpstr>
      <vt:lpstr>Employee Life Cycle</vt:lpstr>
      <vt:lpstr>Context</vt:lpstr>
      <vt:lpstr>What a line manager provides</vt:lpstr>
      <vt:lpstr>What a line manager is not</vt:lpstr>
      <vt:lpstr>Questions / Comments</vt:lpstr>
      <vt:lpstr>Annual Process cycle</vt:lpstr>
      <vt:lpstr>Setting objectives</vt:lpstr>
      <vt:lpstr>Inputs</vt:lpstr>
      <vt:lpstr>Outputs</vt:lpstr>
      <vt:lpstr>Unpacking SMART</vt:lpstr>
      <vt:lpstr>Example objectives</vt:lpstr>
      <vt:lpstr>Practice</vt:lpstr>
      <vt:lpstr>PowerPoint Presentation</vt:lpstr>
      <vt:lpstr>Questions / Comments</vt:lpstr>
      <vt:lpstr>Troubleshooting: Tools</vt:lpstr>
      <vt:lpstr>Troubleshooting: Triage &amp; escalation</vt:lpstr>
      <vt:lpstr>Summary &amp; Next</vt:lpstr>
      <vt:lpstr>Questions / Comments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Being a great line manager</dc:title>
  <dc:creator>Helen Lamb</dc:creator>
  <cp:lastModifiedBy>Will Dawson</cp:lastModifiedBy>
  <cp:revision>7</cp:revision>
  <cp:lastPrinted>2022-05-11T15:15:10Z</cp:lastPrinted>
  <dcterms:created xsi:type="dcterms:W3CDTF">2022-05-09T10:28:50Z</dcterms:created>
  <dcterms:modified xsi:type="dcterms:W3CDTF">2025-12-01T10:56:05Z</dcterms:modified>
</cp:coreProperties>
</file>